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344" r:id="rId4"/>
    <p:sldId id="310" r:id="rId5"/>
    <p:sldId id="309" r:id="rId6"/>
    <p:sldId id="314" r:id="rId7"/>
    <p:sldId id="316" r:id="rId8"/>
    <p:sldId id="321" r:id="rId9"/>
    <p:sldId id="322" r:id="rId10"/>
    <p:sldId id="330" r:id="rId11"/>
    <p:sldId id="331" r:id="rId12"/>
    <p:sldId id="341" r:id="rId13"/>
    <p:sldId id="332" r:id="rId14"/>
    <p:sldId id="333" r:id="rId15"/>
    <p:sldId id="334" r:id="rId16"/>
    <p:sldId id="335" r:id="rId17"/>
    <p:sldId id="336" r:id="rId18"/>
    <p:sldId id="337" r:id="rId19"/>
    <p:sldId id="338" r:id="rId20"/>
    <p:sldId id="346" r:id="rId21"/>
    <p:sldId id="325" r:id="rId22"/>
    <p:sldId id="326" r:id="rId23"/>
    <p:sldId id="308" r:id="rId24"/>
    <p:sldId id="312" r:id="rId25"/>
    <p:sldId id="329" r:id="rId26"/>
    <p:sldId id="340" r:id="rId27"/>
    <p:sldId id="313" r:id="rId28"/>
    <p:sldId id="317" r:id="rId29"/>
    <p:sldId id="315" r:id="rId30"/>
    <p:sldId id="328" r:id="rId3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76">
          <p15:clr>
            <a:srgbClr val="A4A3A4"/>
          </p15:clr>
        </p15:guide>
        <p15:guide id="4" pos="13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n, Maarit" initials="MM" lastIdx="2" clrIdx="0"/>
  <p:cmAuthor id="1" name="Maari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085"/>
    <a:srgbClr val="5E5E5E"/>
    <a:srgbClr val="E0AE4F"/>
    <a:srgbClr val="6F4428"/>
    <a:srgbClr val="56001E"/>
    <a:srgbClr val="597C45"/>
    <a:srgbClr val="1937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3188" autoAdjust="0"/>
  </p:normalViewPr>
  <p:slideViewPr>
    <p:cSldViewPr snapToGrid="0" snapToObjects="1">
      <p:cViewPr varScale="1">
        <p:scale>
          <a:sx n="85" d="100"/>
          <a:sy n="85" d="100"/>
        </p:scale>
        <p:origin x="2364" y="72"/>
      </p:cViewPr>
      <p:guideLst>
        <p:guide orient="horz" pos="2160"/>
        <p:guide pos="2880"/>
        <p:guide orient="horz" pos="2176"/>
        <p:guide pos="13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328" y="-96"/>
      </p:cViewPr>
      <p:guideLst>
        <p:guide orient="horz" pos="2880"/>
        <p:guide pos="2160"/>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5DD91C0-7984-4B13-BFF8-EFE92412AC80}" type="datetimeFigureOut">
              <a:rPr lang="en-US" smtClean="0"/>
              <a:t>8/31/2016</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9BD8405-5D4A-492E-9F7E-3CB70A8BAD1D}" type="slidenum">
              <a:rPr lang="en-US" smtClean="0"/>
              <a:t>‹#›</a:t>
            </a:fld>
            <a:endParaRPr lang="en-US" dirty="0"/>
          </a:p>
        </p:txBody>
      </p:sp>
    </p:spTree>
    <p:extLst>
      <p:ext uri="{BB962C8B-B14F-4D97-AF65-F5344CB8AC3E}">
        <p14:creationId xmlns:p14="http://schemas.microsoft.com/office/powerpoint/2010/main" val="103494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AAE9DA1-C855-4FDC-9281-CAF9248A6009}" type="datetimeFigureOut">
              <a:rPr lang="en-US" smtClean="0"/>
              <a:t>8/31/2016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EBA5FAB-B3AD-4F24-8E7E-2019F3F92773}" type="slidenum">
              <a:rPr lang="en-US" smtClean="0"/>
              <a:t>‹#›</a:t>
            </a:fld>
            <a:endParaRPr lang="en-US" dirty="0"/>
          </a:p>
        </p:txBody>
      </p:sp>
    </p:spTree>
    <p:extLst>
      <p:ext uri="{BB962C8B-B14F-4D97-AF65-F5344CB8AC3E}">
        <p14:creationId xmlns:p14="http://schemas.microsoft.com/office/powerpoint/2010/main" val="2278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a:t>
            </a:fld>
            <a:endParaRPr lang="en-US" dirty="0"/>
          </a:p>
        </p:txBody>
      </p:sp>
    </p:spTree>
    <p:extLst>
      <p:ext uri="{BB962C8B-B14F-4D97-AF65-F5344CB8AC3E}">
        <p14:creationId xmlns:p14="http://schemas.microsoft.com/office/powerpoint/2010/main" val="231942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Permits (24 states): Fees range from $500</a:t>
            </a:r>
            <a:r>
              <a:rPr lang="en-US" baseline="0" dirty="0" smtClean="0"/>
              <a:t> in Montana, to 111,000 in Colorado. </a:t>
            </a:r>
          </a:p>
          <a:p>
            <a:r>
              <a:rPr lang="en-US" dirty="0" smtClean="0"/>
              <a:t>Specify fund</a:t>
            </a:r>
            <a:r>
              <a:rPr lang="en-US" baseline="0" dirty="0" smtClean="0"/>
              <a:t> (</a:t>
            </a:r>
            <a:r>
              <a:rPr lang="en-US" dirty="0" smtClean="0"/>
              <a:t>7 states)</a:t>
            </a:r>
          </a:p>
          <a:p>
            <a:r>
              <a:rPr lang="en-US" dirty="0" smtClean="0"/>
              <a:t>Require license for driver</a:t>
            </a:r>
            <a:r>
              <a:rPr lang="en-US" baseline="0" dirty="0" smtClean="0"/>
              <a:t> (</a:t>
            </a:r>
            <a:r>
              <a:rPr lang="en-US" dirty="0" smtClean="0"/>
              <a:t>5 states)	</a:t>
            </a:r>
          </a:p>
          <a:p>
            <a:endParaRPr lang="en-US" dirty="0" smtClean="0"/>
          </a:p>
        </p:txBody>
      </p:sp>
      <p:sp>
        <p:nvSpPr>
          <p:cNvPr id="4" name="Slide Number Placeholder 3"/>
          <p:cNvSpPr>
            <a:spLocks noGrp="1"/>
          </p:cNvSpPr>
          <p:nvPr>
            <p:ph type="sldNum" sz="quarter" idx="10"/>
          </p:nvPr>
        </p:nvSpPr>
        <p:spPr/>
        <p:txBody>
          <a:bodyPr/>
          <a:lstStyle/>
          <a:p>
            <a:fld id="{9EBA5FAB-B3AD-4F24-8E7E-2019F3F92773}" type="slidenum">
              <a:rPr lang="en-US" smtClean="0"/>
              <a:t>10</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Four states passed bills in 2015 that focused, almost exclusively, on insurance requirements: Minnesota, Louisiana, Washington, and Texas. TNCs</a:t>
            </a:r>
            <a:r>
              <a:rPr lang="en-US" sz="1200" kern="1200" baseline="0" dirty="0" smtClean="0">
                <a:solidFill>
                  <a:schemeClr val="tx1"/>
                </a:solidFill>
                <a:effectLst/>
                <a:latin typeface="+mn-lt"/>
                <a:ea typeface="+mn-ea"/>
                <a:cs typeface="+mn-cs"/>
              </a:rPr>
              <a:t> always had some insurance, there were concerns about gaps.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Source: HB 1733, effective January 1, 2016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law requires the following: </a:t>
            </a:r>
          </a:p>
          <a:p>
            <a:r>
              <a:rPr lang="en-US" sz="1200" b="0" i="0" u="none" strike="noStrike" kern="1200" baseline="0" dirty="0" smtClean="0">
                <a:solidFill>
                  <a:schemeClr val="tx1"/>
                </a:solidFill>
                <a:latin typeface="+mn-lt"/>
                <a:ea typeface="+mn-ea"/>
                <a:cs typeface="+mn-cs"/>
              </a:rPr>
              <a:t> TNC drivers must have primary automobile insurance that allows them to operate as TNC drivers. The TNC, TNC driver, or a combination can maintain the automobile insurance. </a:t>
            </a:r>
          </a:p>
          <a:p>
            <a:r>
              <a:rPr lang="en-US" sz="1200" b="0" i="0" u="none" strike="noStrike" kern="1200" baseline="0" dirty="0" smtClean="0">
                <a:solidFill>
                  <a:schemeClr val="tx1"/>
                </a:solidFill>
                <a:latin typeface="+mn-lt"/>
                <a:ea typeface="+mn-ea"/>
                <a:cs typeface="+mn-cs"/>
              </a:rPr>
              <a:t> When a TNC driver is logged in but not yet engaged in a ride (“between” rides), insurance must provide: </a:t>
            </a:r>
          </a:p>
          <a:p>
            <a:r>
              <a:rPr lang="en-US" sz="1200" b="0" i="0" u="none" strike="noStrike" kern="1200" baseline="0" dirty="0" smtClean="0">
                <a:solidFill>
                  <a:schemeClr val="tx1"/>
                </a:solidFill>
                <a:latin typeface="+mn-lt"/>
                <a:ea typeface="+mn-ea"/>
                <a:cs typeface="+mn-cs"/>
              </a:rPr>
              <a:t>o Minimum liability coverage of: </a:t>
            </a:r>
          </a:p>
          <a:p>
            <a:r>
              <a:rPr lang="en-US" sz="1200" b="0" i="0" u="none" strike="noStrike" kern="1200" baseline="0" dirty="0" smtClean="0">
                <a:solidFill>
                  <a:schemeClr val="tx1"/>
                </a:solidFill>
                <a:latin typeface="+mn-lt"/>
                <a:ea typeface="+mn-ea"/>
                <a:cs typeface="+mn-cs"/>
              </a:rPr>
              <a:t> $50,000 for bodily injury/death per person per incident. </a:t>
            </a:r>
          </a:p>
          <a:p>
            <a:r>
              <a:rPr lang="en-US" sz="1200" b="0" i="0" u="none" strike="noStrike" kern="1200" baseline="0" dirty="0" smtClean="0">
                <a:solidFill>
                  <a:schemeClr val="tx1"/>
                </a:solidFill>
                <a:latin typeface="+mn-lt"/>
                <a:ea typeface="+mn-ea"/>
                <a:cs typeface="+mn-cs"/>
              </a:rPr>
              <a:t> $100,000 for bodily injury/death per person per incident. </a:t>
            </a:r>
          </a:p>
          <a:p>
            <a:r>
              <a:rPr lang="en-US" sz="1200" b="0" i="0" u="none" strike="noStrike" kern="1200" baseline="0" dirty="0" smtClean="0">
                <a:solidFill>
                  <a:schemeClr val="tx1"/>
                </a:solidFill>
                <a:latin typeface="+mn-lt"/>
                <a:ea typeface="+mn-ea"/>
                <a:cs typeface="+mn-cs"/>
              </a:rPr>
              <a:t> $25,000 for damage to or destruction of property of others per incident. </a:t>
            </a:r>
          </a:p>
          <a:p>
            <a:r>
              <a:rPr lang="en-US" sz="1200" b="0" i="0" u="none" strike="noStrike" kern="1200" baseline="0" dirty="0" smtClean="0">
                <a:solidFill>
                  <a:schemeClr val="tx1"/>
                </a:solidFill>
                <a:latin typeface="+mn-lt"/>
                <a:ea typeface="+mn-ea"/>
                <a:cs typeface="+mn-cs"/>
              </a:rPr>
              <a:t>o Uninsured/underinsured motorist coverage as required by Texas insurance code. </a:t>
            </a:r>
          </a:p>
          <a:p>
            <a:r>
              <a:rPr lang="en-US" sz="1200" b="0" i="0" u="none" strike="noStrike" kern="1200" baseline="0" dirty="0" smtClean="0">
                <a:solidFill>
                  <a:schemeClr val="tx1"/>
                </a:solidFill>
                <a:latin typeface="+mn-lt"/>
                <a:ea typeface="+mn-ea"/>
                <a:cs typeface="+mn-cs"/>
              </a:rPr>
              <a:t>o Personal injury protection coverage as required by Texas insurance code. </a:t>
            </a:r>
          </a:p>
          <a:p>
            <a:r>
              <a:rPr lang="en-US" sz="1200" b="0" i="0" u="none" strike="noStrike" kern="1200" baseline="0" dirty="0" smtClean="0">
                <a:solidFill>
                  <a:schemeClr val="tx1"/>
                </a:solidFill>
                <a:latin typeface="+mn-lt"/>
                <a:ea typeface="+mn-ea"/>
                <a:cs typeface="+mn-cs"/>
              </a:rPr>
              <a:t> From the time a driver accepts a ride until the passenger departs (“engaged” in ride), insurance must provide minimum coverage of: </a:t>
            </a:r>
          </a:p>
          <a:p>
            <a:r>
              <a:rPr lang="en-US" sz="1200" b="0" i="0" u="none" strike="noStrike" kern="1200" baseline="0" dirty="0" smtClean="0">
                <a:solidFill>
                  <a:schemeClr val="tx1"/>
                </a:solidFill>
                <a:latin typeface="+mn-lt"/>
                <a:ea typeface="+mn-ea"/>
                <a:cs typeface="+mn-cs"/>
              </a:rPr>
              <a:t>o $1 million total liability for death, bodily injury, and property damage per incident. </a:t>
            </a:r>
          </a:p>
          <a:p>
            <a:r>
              <a:rPr lang="en-US" sz="1200" b="0" i="0" u="none" strike="noStrike" kern="1200" baseline="0" dirty="0" smtClean="0">
                <a:solidFill>
                  <a:schemeClr val="tx1"/>
                </a:solidFill>
                <a:latin typeface="+mn-lt"/>
                <a:ea typeface="+mn-ea"/>
                <a:cs typeface="+mn-cs"/>
              </a:rPr>
              <a:t>5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 Uninsured/underinsured motorist coverage as required by Texas insurance code. </a:t>
            </a:r>
          </a:p>
          <a:p>
            <a:r>
              <a:rPr lang="en-US" sz="1200" b="0" i="0" u="none" strike="noStrike" kern="1200" baseline="0" dirty="0" smtClean="0">
                <a:solidFill>
                  <a:schemeClr val="tx1"/>
                </a:solidFill>
                <a:latin typeface="+mn-lt"/>
                <a:ea typeface="+mn-ea"/>
                <a:cs typeface="+mn-cs"/>
              </a:rPr>
              <a:t>o Personal injury protection coverage as required by Texas insurance code.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8 states mention employee classification or workers comp, but often its just to state what does or does not count. Two states (</a:t>
            </a:r>
            <a:r>
              <a:rPr lang="en-US" sz="1200" kern="1200" baseline="0" dirty="0" err="1" smtClean="0">
                <a:solidFill>
                  <a:schemeClr val="tx1"/>
                </a:solidFill>
                <a:effectLst/>
                <a:latin typeface="+mn-lt"/>
                <a:ea typeface="+mn-ea"/>
                <a:cs typeface="+mn-cs"/>
              </a:rPr>
              <a:t>indiana</a:t>
            </a:r>
            <a:r>
              <a:rPr lang="en-US" sz="1200" kern="1200" baseline="0" dirty="0" smtClean="0">
                <a:solidFill>
                  <a:schemeClr val="tx1"/>
                </a:solidFill>
                <a:effectLst/>
                <a:latin typeface="+mn-lt"/>
                <a:ea typeface="+mn-ea"/>
                <a:cs typeface="+mn-cs"/>
              </a:rPr>
              <a:t> and Ohio) explicitly write into the bill that TNC drivers are not employees. Other states leave it open. TNCs are facing law suits about this and from an economic/labor standpoint it is still a key issue. </a:t>
            </a:r>
            <a:endParaRPr lang="en-US" dirty="0" smtClean="0"/>
          </a:p>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11</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12</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checks vary in  who conducts</a:t>
            </a:r>
            <a:r>
              <a:rPr lang="en-US" baseline="0" dirty="0" smtClean="0"/>
              <a:t> it, what databases are reviewed, violations that disqualify drivers. A point of contention has been fingerprint-based</a:t>
            </a:r>
            <a:endParaRPr lang="en-US" dirty="0" smtClean="0"/>
          </a:p>
        </p:txBody>
      </p:sp>
      <p:sp>
        <p:nvSpPr>
          <p:cNvPr id="4" name="Slide Number Placeholder 3"/>
          <p:cNvSpPr>
            <a:spLocks noGrp="1"/>
          </p:cNvSpPr>
          <p:nvPr>
            <p:ph type="sldNum" sz="quarter" idx="10"/>
          </p:nvPr>
        </p:nvSpPr>
        <p:spPr/>
        <p:txBody>
          <a:bodyPr/>
          <a:lstStyle/>
          <a:p>
            <a:fld id="{9EBA5FAB-B3AD-4F24-8E7E-2019F3F92773}" type="slidenum">
              <a:rPr lang="en-US" smtClean="0"/>
              <a:t>13</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serve to differentiate</a:t>
            </a:r>
            <a:r>
              <a:rPr lang="en-US" baseline="0" dirty="0" smtClean="0"/>
              <a:t> what taxis do and what TNCs do. And the use of the app for hailing TNC rides can have a safety benefit because passengers are linked to the vehicle.</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14</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a:t>
            </a:r>
            <a:r>
              <a:rPr lang="en-US" baseline="0" dirty="0" smtClean="0"/>
              <a:t> discrimination – TNC needs to have a policy. They commonly mention that TNCs must comply with other existing laws, like </a:t>
            </a:r>
            <a:r>
              <a:rPr lang="en-US" baseline="0" dirty="0" err="1" smtClean="0"/>
              <a:t>accomodating</a:t>
            </a:r>
            <a:r>
              <a:rPr lang="en-US" baseline="0" dirty="0" smtClean="0"/>
              <a:t> service animals, </a:t>
            </a:r>
          </a:p>
          <a:p>
            <a:r>
              <a:rPr lang="en-US" sz="1200" kern="1200" dirty="0" smtClean="0">
                <a:solidFill>
                  <a:schemeClr val="tx1"/>
                </a:solidFill>
                <a:effectLst/>
                <a:latin typeface="+mn-lt"/>
                <a:ea typeface="+mn-ea"/>
                <a:cs typeface="+mn-cs"/>
              </a:rPr>
              <a:t>PII: TNCs may not disclose a passenger’s PII to a third party, except in certain circumstances including: </a:t>
            </a:r>
            <a:endParaRPr lang="en-US" dirty="0" smtClean="0"/>
          </a:p>
          <a:p>
            <a:r>
              <a:rPr lang="en-US" sz="1200" kern="1200" dirty="0" smtClean="0">
                <a:solidFill>
                  <a:schemeClr val="tx1"/>
                </a:solidFill>
                <a:effectLst/>
                <a:latin typeface="+mn-lt"/>
                <a:ea typeface="+mn-ea"/>
                <a:cs typeface="+mn-cs"/>
              </a:rPr>
              <a:t>  The customer knowingly consents. </a:t>
            </a:r>
            <a:endParaRPr lang="en-US" dirty="0" smtClean="0">
              <a:effectLst/>
            </a:endParaRPr>
          </a:p>
          <a:p>
            <a:r>
              <a:rPr lang="en-US" sz="1200" kern="1200" dirty="0" smtClean="0">
                <a:solidFill>
                  <a:schemeClr val="tx1"/>
                </a:solidFill>
                <a:effectLst/>
                <a:latin typeface="+mn-lt"/>
                <a:ea typeface="+mn-ea"/>
                <a:cs typeface="+mn-cs"/>
              </a:rPr>
              <a:t>  It is required by law. </a:t>
            </a:r>
            <a:endParaRPr lang="en-US" dirty="0" smtClean="0">
              <a:effectLst/>
            </a:endParaRPr>
          </a:p>
          <a:p>
            <a:r>
              <a:rPr lang="en-US" sz="1200" kern="1200" dirty="0" smtClean="0">
                <a:solidFill>
                  <a:schemeClr val="tx1"/>
                </a:solidFill>
                <a:effectLst/>
                <a:latin typeface="+mn-lt"/>
                <a:ea typeface="+mn-ea"/>
                <a:cs typeface="+mn-cs"/>
              </a:rPr>
              <a:t>  It is needed to investigate a complaint or violation against a TNC or TNC driver (41).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15</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of each driver and each trip – commonly for one year, up to 6</a:t>
            </a:r>
            <a:r>
              <a:rPr lang="en-US" baseline="0" dirty="0" smtClean="0"/>
              <a:t> years. </a:t>
            </a:r>
            <a:endParaRPr lang="en-US" dirty="0" smtClean="0"/>
          </a:p>
          <a:p>
            <a:endParaRPr lang="en-US" baseline="0" dirty="0" smtClean="0"/>
          </a:p>
          <a:p>
            <a:r>
              <a:rPr lang="en-US" sz="1200" kern="1200" dirty="0" smtClean="0">
                <a:solidFill>
                  <a:schemeClr val="tx1"/>
                </a:solidFill>
                <a:effectLst/>
                <a:latin typeface="+mn-lt"/>
                <a:ea typeface="+mn-ea"/>
                <a:cs typeface="+mn-cs"/>
              </a:rPr>
              <a:t>For example, North Dakota requires a TNC to provide reports every six months that include (42): </a:t>
            </a:r>
            <a:endParaRPr lang="en-US" dirty="0" smtClean="0"/>
          </a:p>
          <a:p>
            <a:r>
              <a:rPr lang="en-US" sz="1200" kern="1200" dirty="0" smtClean="0">
                <a:solidFill>
                  <a:schemeClr val="tx1"/>
                </a:solidFill>
                <a:effectLst/>
                <a:latin typeface="+mn-lt"/>
                <a:ea typeface="+mn-ea"/>
                <a:cs typeface="+mn-cs"/>
              </a:rPr>
              <a:t>  The jurisdictions in which the TNC operates. </a:t>
            </a:r>
            <a:endParaRPr lang="en-US" dirty="0" smtClean="0">
              <a:effectLst/>
            </a:endParaRPr>
          </a:p>
          <a:p>
            <a:r>
              <a:rPr lang="en-US" sz="1200" kern="1200" dirty="0" smtClean="0">
                <a:solidFill>
                  <a:schemeClr val="tx1"/>
                </a:solidFill>
                <a:effectLst/>
                <a:latin typeface="+mn-lt"/>
                <a:ea typeface="+mn-ea"/>
                <a:cs typeface="+mn-cs"/>
              </a:rPr>
              <a:t>  The number of reported </a:t>
            </a:r>
            <a:r>
              <a:rPr lang="en-US" sz="1200" b="1" kern="1200" dirty="0" smtClean="0">
                <a:solidFill>
                  <a:schemeClr val="tx1"/>
                </a:solidFill>
                <a:effectLst/>
                <a:latin typeface="+mn-lt"/>
                <a:ea typeface="+mn-ea"/>
                <a:cs typeface="+mn-cs"/>
              </a:rPr>
              <a:t>accidents</a:t>
            </a:r>
            <a:r>
              <a:rPr lang="en-US" sz="1200" kern="1200" dirty="0" smtClean="0">
                <a:solidFill>
                  <a:schemeClr val="tx1"/>
                </a:solidFill>
                <a:effectLst/>
                <a:latin typeface="+mn-lt"/>
                <a:ea typeface="+mn-ea"/>
                <a:cs typeface="+mn-cs"/>
              </a:rPr>
              <a:t> while passengers were in the vehicle. </a:t>
            </a:r>
            <a:endParaRPr lang="en-US" dirty="0" smtClean="0">
              <a:effectLst/>
            </a:endParaRPr>
          </a:p>
          <a:p>
            <a:r>
              <a:rPr lang="en-US" sz="1200" kern="1200" dirty="0" smtClean="0">
                <a:solidFill>
                  <a:schemeClr val="tx1"/>
                </a:solidFill>
                <a:effectLst/>
                <a:latin typeface="+mn-lt"/>
                <a:ea typeface="+mn-ea"/>
                <a:cs typeface="+mn-cs"/>
              </a:rPr>
              <a:t>  The number and types of reported traffic </a:t>
            </a:r>
            <a:r>
              <a:rPr lang="en-US" sz="1200" b="1" kern="1200" dirty="0" smtClean="0">
                <a:solidFill>
                  <a:schemeClr val="tx1"/>
                </a:solidFill>
                <a:effectLst/>
                <a:latin typeface="+mn-lt"/>
                <a:ea typeface="+mn-ea"/>
                <a:cs typeface="+mn-cs"/>
              </a:rPr>
              <a:t>violations</a:t>
            </a:r>
            <a:r>
              <a:rPr lang="en-US" sz="1200" kern="1200" dirty="0" smtClean="0">
                <a:solidFill>
                  <a:schemeClr val="tx1"/>
                </a:solidFill>
                <a:effectLst/>
                <a:latin typeface="+mn-lt"/>
                <a:ea typeface="+mn-ea"/>
                <a:cs typeface="+mn-cs"/>
              </a:rPr>
              <a:t> and any other violations while passengers were in the vehicle. </a:t>
            </a:r>
            <a:endParaRPr lang="en-US" dirty="0" smtClean="0">
              <a:effectLs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16</a:t>
            </a:fld>
            <a:endParaRPr lang="en-US" dirty="0"/>
          </a:p>
        </p:txBody>
      </p:sp>
    </p:spTree>
    <p:extLst>
      <p:ext uri="{BB962C8B-B14F-4D97-AF65-F5344CB8AC3E}">
        <p14:creationId xmlns:p14="http://schemas.microsoft.com/office/powerpoint/2010/main" val="109176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many of</a:t>
            </a:r>
            <a:r>
              <a:rPr lang="en-US" baseline="0" dirty="0" smtClean="0"/>
              <a:t> the same policies as State-level</a:t>
            </a:r>
          </a:p>
          <a:p>
            <a:r>
              <a:rPr lang="en-US" dirty="0" smtClean="0"/>
              <a:t>Dynamic pricing was only</a:t>
            </a:r>
            <a:r>
              <a:rPr lang="en-US" baseline="0" dirty="0" smtClean="0"/>
              <a:t> mentioned in 1 state, but here it is in 6 cities. </a:t>
            </a:r>
          </a:p>
          <a:p>
            <a:r>
              <a:rPr lang="en-US" baseline="0" dirty="0" smtClean="0"/>
              <a:t>Vehicle age – in cities where U/L have suspended operations and Houston. </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19</a:t>
            </a:fld>
            <a:endParaRPr lang="en-US" dirty="0"/>
          </a:p>
        </p:txBody>
      </p:sp>
    </p:spTree>
    <p:extLst>
      <p:ext uri="{BB962C8B-B14F-4D97-AF65-F5344CB8AC3E}">
        <p14:creationId xmlns:p14="http://schemas.microsoft.com/office/powerpoint/2010/main" val="148551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Corpus</a:t>
            </a:r>
            <a:r>
              <a:rPr lang="en-US" baseline="0" dirty="0" smtClean="0"/>
              <a:t> included fingerprint checks, </a:t>
            </a:r>
            <a:r>
              <a:rPr lang="en-US" baseline="0" dirty="0" err="1" smtClean="0"/>
              <a:t>Uber</a:t>
            </a:r>
            <a:r>
              <a:rPr lang="en-US" baseline="0" dirty="0" smtClean="0"/>
              <a:t> and </a:t>
            </a:r>
            <a:r>
              <a:rPr lang="en-US" baseline="0" dirty="0" err="1" smtClean="0"/>
              <a:t>Lyft</a:t>
            </a:r>
            <a:r>
              <a:rPr lang="en-US" baseline="0" dirty="0" smtClean="0"/>
              <a:t> left. Two TNCs currently operate. </a:t>
            </a:r>
            <a:r>
              <a:rPr lang="en-US" dirty="0" smtClean="0"/>
              <a:t>http://www.101corpuschristi.com/news/4750</a:t>
            </a:r>
          </a:p>
          <a:p>
            <a:r>
              <a:rPr lang="en-US" dirty="0" smtClean="0"/>
              <a:t>Austin</a:t>
            </a:r>
          </a:p>
          <a:p>
            <a:r>
              <a:rPr lang="en-US" dirty="0" smtClean="0"/>
              <a:t>Uber and Lyft suspended operations in May 2016</a:t>
            </a:r>
          </a:p>
          <a:p>
            <a:r>
              <a:rPr lang="en-US" dirty="0" smtClean="0"/>
              <a:t>8 TNCs operate in compliance with the law, all</a:t>
            </a:r>
            <a:r>
              <a:rPr lang="en-US" baseline="0" dirty="0" smtClean="0"/>
              <a:t> met August 1 requirement of 50% compliance with fingerprint checks.</a:t>
            </a:r>
            <a:endParaRPr lang="en-US" dirty="0" smtClean="0"/>
          </a:p>
          <a:p>
            <a:r>
              <a:rPr lang="en-US" dirty="0" smtClean="0"/>
              <a:t>https://communityimpact.com/austin/employment/2016/08/24/lyft-uber-schedule-meetings-with-austin-city-council-members/</a:t>
            </a:r>
          </a:p>
          <a:p>
            <a:endParaRPr lang="en-US" dirty="0" smtClean="0"/>
          </a:p>
          <a:p>
            <a:r>
              <a:rPr lang="en-US" dirty="0" smtClean="0"/>
              <a:t>Corpus Christi – Uber left, 2 TNCs currently operate</a:t>
            </a:r>
          </a:p>
          <a:p>
            <a:r>
              <a:rPr lang="en-US" dirty="0" smtClean="0"/>
              <a:t>Houston – Uber in compliance, </a:t>
            </a:r>
            <a:r>
              <a:rPr lang="en-US" dirty="0" err="1" smtClean="0"/>
              <a:t>Getme</a:t>
            </a:r>
            <a:endParaRPr lang="en-US" dirty="0" smtClean="0"/>
          </a:p>
          <a:p>
            <a:r>
              <a:rPr lang="en-US" dirty="0" smtClean="0"/>
              <a:t>NYC – Uber, Lyft, other TNCs in compliance</a:t>
            </a:r>
          </a:p>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20</a:t>
            </a:fld>
            <a:endParaRPr lang="en-US" dirty="0"/>
          </a:p>
        </p:txBody>
      </p:sp>
    </p:spTree>
    <p:extLst>
      <p:ext uri="{BB962C8B-B14F-4D97-AF65-F5344CB8AC3E}">
        <p14:creationId xmlns:p14="http://schemas.microsoft.com/office/powerpoint/2010/main" val="148551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Odessa</a:t>
            </a:r>
            <a:r>
              <a:rPr lang="en-US" baseline="0" dirty="0" smtClean="0"/>
              <a:t> – May 10, ordinance similar to Midland.</a:t>
            </a:r>
          </a:p>
          <a:p>
            <a:endParaRPr lang="en-US" baseline="0" dirty="0" smtClean="0"/>
          </a:p>
          <a:p>
            <a:r>
              <a:rPr lang="en-US" baseline="0" dirty="0" smtClean="0"/>
              <a:t>Not an exhaustive list of where TNCs operate without an ordinance</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21</a:t>
            </a:fld>
            <a:endParaRPr lang="en-US" dirty="0"/>
          </a:p>
        </p:txBody>
      </p:sp>
    </p:spTree>
    <p:extLst>
      <p:ext uri="{BB962C8B-B14F-4D97-AF65-F5344CB8AC3E}">
        <p14:creationId xmlns:p14="http://schemas.microsoft.com/office/powerpoint/2010/main" val="1431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a:t>
            </a:fld>
            <a:endParaRPr lang="en-US" dirty="0"/>
          </a:p>
        </p:txBody>
      </p:sp>
    </p:spTree>
    <p:extLst>
      <p:ext uri="{BB962C8B-B14F-4D97-AF65-F5344CB8AC3E}">
        <p14:creationId xmlns:p14="http://schemas.microsoft.com/office/powerpoint/2010/main" val="356482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TNCs are still expanding and evolving</a:t>
            </a:r>
          </a:p>
          <a:p>
            <a:pPr lvl="1"/>
            <a:r>
              <a:rPr lang="en-US" dirty="0" smtClean="0"/>
              <a:t>TNCs adjust to local conditions (market, regulations, needs)</a:t>
            </a:r>
          </a:p>
          <a:p>
            <a:endParaRPr lang="en-US" dirty="0" smtClean="0"/>
          </a:p>
          <a:p>
            <a:r>
              <a:rPr lang="en-US" dirty="0" smtClean="0"/>
              <a:t>Different services – matter because</a:t>
            </a:r>
            <a:r>
              <a:rPr lang="en-US" baseline="0" dirty="0" smtClean="0"/>
              <a:t> it is not clear yet where the industry is going. </a:t>
            </a:r>
          </a:p>
          <a:p>
            <a:endParaRPr lang="en-US" baseline="0" dirty="0" smtClean="0"/>
          </a:p>
          <a:p>
            <a:r>
              <a:rPr lang="en-US" baseline="0" dirty="0" smtClean="0"/>
              <a:t>All of these will have implications for how and what can be regulated. </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22</a:t>
            </a:fld>
            <a:endParaRPr lang="en-US" dirty="0"/>
          </a:p>
        </p:txBody>
      </p:sp>
    </p:spTree>
    <p:extLst>
      <p:ext uri="{BB962C8B-B14F-4D97-AF65-F5344CB8AC3E}">
        <p14:creationId xmlns:p14="http://schemas.microsoft.com/office/powerpoint/2010/main" val="20923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23</a:t>
            </a:fld>
            <a:endParaRPr lang="en-US" dirty="0"/>
          </a:p>
        </p:txBody>
      </p:sp>
    </p:spTree>
    <p:extLst>
      <p:ext uri="{BB962C8B-B14F-4D97-AF65-F5344CB8AC3E}">
        <p14:creationId xmlns:p14="http://schemas.microsoft.com/office/powerpoint/2010/main" val="156973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of new</a:t>
            </a:r>
            <a:r>
              <a:rPr lang="en-US" baseline="0" dirty="0" smtClean="0"/>
              <a:t> states by year?</a:t>
            </a:r>
          </a:p>
          <a:p>
            <a:r>
              <a:rPr lang="en-US" baseline="0" dirty="0" smtClean="0"/>
              <a:t>2014: 3 states</a:t>
            </a:r>
          </a:p>
          <a:p>
            <a:r>
              <a:rPr lang="en-US" baseline="0" dirty="0" smtClean="0"/>
              <a:t>2015: 25?</a:t>
            </a:r>
          </a:p>
          <a:p>
            <a:r>
              <a:rPr lang="en-US" baseline="0" dirty="0" smtClean="0"/>
              <a:t>2016: 12</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26</a:t>
            </a:fld>
            <a:endParaRPr lang="en-US" dirty="0"/>
          </a:p>
        </p:txBody>
      </p:sp>
    </p:spTree>
    <p:extLst>
      <p:ext uri="{BB962C8B-B14F-4D97-AF65-F5344CB8AC3E}">
        <p14:creationId xmlns:p14="http://schemas.microsoft.com/office/powerpoint/2010/main" val="3821328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TNCs</a:t>
            </a:r>
            <a:r>
              <a:rPr lang="en-US" baseline="0" dirty="0" smtClean="0"/>
              <a:t> are still evolving and piloting different services. Lyft is introducing services to reserve rides without a smartphone, an app function to add a stop to a ride, Uber has facilitated helicopter rides. </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27</a:t>
            </a:fld>
            <a:endParaRPr lang="en-US" dirty="0"/>
          </a:p>
        </p:txBody>
      </p:sp>
    </p:spTree>
    <p:extLst>
      <p:ext uri="{BB962C8B-B14F-4D97-AF65-F5344CB8AC3E}">
        <p14:creationId xmlns:p14="http://schemas.microsoft.com/office/powerpoint/2010/main" val="2637753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3</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28</a:t>
            </a:fld>
            <a:endParaRPr lang="en-US" dirty="0"/>
          </a:p>
        </p:txBody>
      </p:sp>
    </p:spTree>
    <p:extLst>
      <p:ext uri="{BB962C8B-B14F-4D97-AF65-F5344CB8AC3E}">
        <p14:creationId xmlns:p14="http://schemas.microsoft.com/office/powerpoint/2010/main" val="2380537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(8) Gilbert, G., T. J. Cook, A. </a:t>
            </a:r>
            <a:r>
              <a:rPr lang="en-US" sz="1200" b="0" i="0" u="none" strike="noStrike" kern="1200" baseline="0" dirty="0" err="1" smtClean="0">
                <a:solidFill>
                  <a:schemeClr val="tx1"/>
                </a:solidFill>
                <a:latin typeface="+mn-lt"/>
                <a:ea typeface="+mn-ea"/>
                <a:cs typeface="+mn-cs"/>
              </a:rPr>
              <a:t>Nalevanko</a:t>
            </a:r>
            <a:r>
              <a:rPr lang="en-US" sz="1200" b="0" i="0" u="none" strike="noStrike" kern="1200" baseline="0" dirty="0" smtClean="0">
                <a:solidFill>
                  <a:schemeClr val="tx1"/>
                </a:solidFill>
                <a:latin typeface="+mn-lt"/>
                <a:ea typeface="+mn-ea"/>
                <a:cs typeface="+mn-cs"/>
              </a:rPr>
              <a:t>, and L. Everett-Lee. </a:t>
            </a:r>
            <a:r>
              <a:rPr lang="en-US" sz="1200" b="0" i="1" u="none" strike="noStrike" kern="1200" baseline="0" dirty="0" smtClean="0">
                <a:solidFill>
                  <a:schemeClr val="tx1"/>
                </a:solidFill>
                <a:latin typeface="+mn-lt"/>
                <a:ea typeface="+mn-ea"/>
                <a:cs typeface="+mn-cs"/>
              </a:rPr>
              <a:t>TCRP Report 75: The Role of the Private-for-Hire Vehicle Industry in Public Transit. </a:t>
            </a:r>
            <a:r>
              <a:rPr lang="en-US" sz="1200" b="0" i="0" u="none" strike="noStrike" kern="1200" baseline="0" dirty="0" smtClean="0">
                <a:solidFill>
                  <a:schemeClr val="tx1"/>
                </a:solidFill>
                <a:latin typeface="+mn-lt"/>
                <a:ea typeface="+mn-ea"/>
                <a:cs typeface="+mn-cs"/>
              </a:rPr>
              <a:t>Transit Cooperative Research Program, Transportation Research Board of the National Academies, Washington, D.C., 2002. http://onlinepubs.trb.org/onlinepubs/tcrp/tcrp_rpt_75.pdf. Accessed July 1, 2016. </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29</a:t>
            </a:fld>
            <a:endParaRPr lang="en-US" dirty="0"/>
          </a:p>
        </p:txBody>
      </p:sp>
    </p:spTree>
    <p:extLst>
      <p:ext uri="{BB962C8B-B14F-4D97-AF65-F5344CB8AC3E}">
        <p14:creationId xmlns:p14="http://schemas.microsoft.com/office/powerpoint/2010/main" val="1741887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30</a:t>
            </a:fld>
            <a:endParaRPr lang="en-US" dirty="0"/>
          </a:p>
        </p:txBody>
      </p:sp>
    </p:spTree>
    <p:extLst>
      <p:ext uri="{BB962C8B-B14F-4D97-AF65-F5344CB8AC3E}">
        <p14:creationId xmlns:p14="http://schemas.microsoft.com/office/powerpoint/2010/main" val="20923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states</a:t>
            </a:r>
            <a:r>
              <a:rPr lang="en-US" baseline="0" dirty="0" smtClean="0"/>
              <a:t> laws define TNCs, but note that the definition </a:t>
            </a:r>
            <a:r>
              <a:rPr lang="en-US" dirty="0" smtClean="0"/>
              <a:t>of TNCs is contentious</a:t>
            </a:r>
            <a:r>
              <a:rPr lang="en-US" baseline="0" dirty="0" smtClean="0"/>
              <a:t> itself: TNCs claim that they are tech companies, while taxis and critics argue TNCs are illegal vehicles for hire in a highly regulated industry.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TNCs provide on-demand and highly-automated private transportation services.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Texas</a:t>
            </a:r>
            <a:r>
              <a:rPr lang="en-US" sz="1200" b="0" i="0" kern="1200" baseline="0" dirty="0" smtClean="0">
                <a:solidFill>
                  <a:schemeClr val="tx1"/>
                </a:solidFill>
                <a:effectLst/>
                <a:latin typeface="+mn-lt"/>
                <a:ea typeface="+mn-ea"/>
                <a:cs typeface="+mn-cs"/>
              </a:rPr>
              <a:t> law: </a:t>
            </a:r>
            <a:r>
              <a:rPr lang="en-US" sz="1200" kern="1200" dirty="0" smtClean="0">
                <a:solidFill>
                  <a:schemeClr val="tx1"/>
                </a:solidFill>
                <a:effectLst/>
                <a:latin typeface="+mn-lt"/>
                <a:ea typeface="+mn-ea"/>
                <a:cs typeface="+mn-cs"/>
              </a:rPr>
              <a:t>"Transportation network company" means a corporation, partnership, sole proprietorship, or other entity operating in this state that uses a digital network to connect a transportation network company rider to a transportation network company driver for a prearranged ride. The term does not include an entity arranging nonemergency medical transportation under a contract with the state or a managed care organization for individuals qualifying for Medicaid or Medicare.</a:t>
            </a:r>
          </a:p>
        </p:txBody>
      </p:sp>
      <p:sp>
        <p:nvSpPr>
          <p:cNvPr id="4" name="Slide Number Placeholder 3"/>
          <p:cNvSpPr>
            <a:spLocks noGrp="1"/>
          </p:cNvSpPr>
          <p:nvPr>
            <p:ph type="sldNum" sz="quarter" idx="10"/>
          </p:nvPr>
        </p:nvSpPr>
        <p:spPr/>
        <p:txBody>
          <a:bodyPr/>
          <a:lstStyle/>
          <a:p>
            <a:fld id="{9EBA5FAB-B3AD-4F24-8E7E-2019F3F92773}" type="slidenum">
              <a:rPr lang="en-US" smtClean="0"/>
              <a:t>3</a:t>
            </a:fld>
            <a:endParaRPr lang="en-US" dirty="0"/>
          </a:p>
        </p:txBody>
      </p:sp>
    </p:spTree>
    <p:extLst>
      <p:ext uri="{BB962C8B-B14F-4D97-AF65-F5344CB8AC3E}">
        <p14:creationId xmlns:p14="http://schemas.microsoft.com/office/powerpoint/2010/main" val="343975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Moving Ahead for Progress in the 21st Century Act of 2002, Pub. L. No. 112–141, 126 Stat. 405. 2012. http://www.gpo.gov/fdsys/pkg/PLAW-112publ141/pdf/PLAW- 112publ141.pdf. Accessed March 2, 2016. </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4</a:t>
            </a:fld>
            <a:endParaRPr lang="en-US" dirty="0"/>
          </a:p>
        </p:txBody>
      </p:sp>
    </p:spTree>
    <p:extLst>
      <p:ext uri="{BB962C8B-B14F-4D97-AF65-F5344CB8AC3E}">
        <p14:creationId xmlns:p14="http://schemas.microsoft.com/office/powerpoint/2010/main" val="158535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5</a:t>
            </a:fld>
            <a:endParaRPr lang="en-US" dirty="0"/>
          </a:p>
        </p:txBody>
      </p:sp>
    </p:spTree>
    <p:extLst>
      <p:ext uri="{BB962C8B-B14F-4D97-AF65-F5344CB8AC3E}">
        <p14:creationId xmlns:p14="http://schemas.microsoft.com/office/powerpoint/2010/main" val="343975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link:</a:t>
            </a:r>
            <a:r>
              <a:rPr lang="en-US" baseline="0" dirty="0" smtClean="0"/>
              <a:t> http://tti.tamu.edu/policy/technology/tnc-legislation/ </a:t>
            </a:r>
          </a:p>
          <a:p>
            <a:endParaRPr lang="en-US" baseline="0" dirty="0" smtClean="0"/>
          </a:p>
          <a:p>
            <a:r>
              <a:rPr lang="en-US" baseline="0" dirty="0" smtClean="0"/>
              <a:t>The emergence of TNCs --- questions about their legal status, public safety concerns, and criticism from the taxi industry. This has led to legislative activity across the country. </a:t>
            </a:r>
          </a:p>
          <a:p>
            <a:endParaRPr lang="en-US" baseline="0" dirty="0" smtClean="0"/>
          </a:p>
          <a:p>
            <a:r>
              <a:rPr lang="en-US" baseline="0" dirty="0" smtClean="0"/>
              <a:t>We are tracking every state’s legislative activity. And we created this map to publish and share this information as it is changing. The map shows, in blue, the states that have passed some kind of TNC law. You can then click or hover over each state, to see a short summary of legislative action and a link to the actual bill text. </a:t>
            </a:r>
          </a:p>
        </p:txBody>
      </p:sp>
      <p:sp>
        <p:nvSpPr>
          <p:cNvPr id="4" name="Slide Number Placeholder 3"/>
          <p:cNvSpPr>
            <a:spLocks noGrp="1"/>
          </p:cNvSpPr>
          <p:nvPr>
            <p:ph type="sldNum" sz="quarter" idx="10"/>
          </p:nvPr>
        </p:nvSpPr>
        <p:spPr/>
        <p:txBody>
          <a:bodyPr/>
          <a:lstStyle/>
          <a:p>
            <a:fld id="{9EBA5FAB-B3AD-4F24-8E7E-2019F3F92773}" type="slidenum">
              <a:rPr lang="en-US" smtClean="0"/>
              <a:t>6</a:t>
            </a:fld>
            <a:endParaRPr lang="en-US" dirty="0"/>
          </a:p>
        </p:txBody>
      </p:sp>
    </p:spTree>
    <p:extLst>
      <p:ext uri="{BB962C8B-B14F-4D97-AF65-F5344CB8AC3E}">
        <p14:creationId xmlns:p14="http://schemas.microsoft.com/office/powerpoint/2010/main" val="240620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the 35</a:t>
            </a:r>
            <a:r>
              <a:rPr lang="en-US" baseline="0" dirty="0" smtClean="0"/>
              <a:t> states reviewed in our policy brief, I reviewed each bill and identified a set of policy issues addressed in each. I identified seven policy areas addressed by the bills.</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7</a:t>
            </a:fld>
            <a:endParaRPr lang="en-US" dirty="0"/>
          </a:p>
        </p:txBody>
      </p:sp>
    </p:spTree>
    <p:extLst>
      <p:ext uri="{BB962C8B-B14F-4D97-AF65-F5344CB8AC3E}">
        <p14:creationId xmlns:p14="http://schemas.microsoft.com/office/powerpoint/2010/main" val="68246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8</a:t>
            </a:fld>
            <a:endParaRPr lang="en-US" dirty="0"/>
          </a:p>
        </p:txBody>
      </p:sp>
    </p:spTree>
    <p:extLst>
      <p:ext uri="{BB962C8B-B14F-4D97-AF65-F5344CB8AC3E}">
        <p14:creationId xmlns:p14="http://schemas.microsoft.com/office/powerpoint/2010/main" val="148048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TCRP 75: insurance was found to be the most widely regulated aspect of PHVs as well. </a:t>
            </a:r>
          </a:p>
          <a:p>
            <a:endParaRPr lang="en-US" dirty="0" smtClean="0"/>
          </a:p>
          <a:p>
            <a:r>
              <a:rPr lang="en-US" dirty="0" smtClean="0"/>
              <a:t>Most state TNC laws</a:t>
            </a:r>
            <a:r>
              <a:rPr lang="en-US" baseline="0" dirty="0" smtClean="0"/>
              <a:t> included requirements for: insurance coverage, driver….</a:t>
            </a:r>
            <a:endParaRPr lang="en-US" dirty="0"/>
          </a:p>
        </p:txBody>
      </p:sp>
      <p:sp>
        <p:nvSpPr>
          <p:cNvPr id="4" name="Slide Number Placeholder 3"/>
          <p:cNvSpPr>
            <a:spLocks noGrp="1"/>
          </p:cNvSpPr>
          <p:nvPr>
            <p:ph type="sldNum" sz="quarter" idx="10"/>
          </p:nvPr>
        </p:nvSpPr>
        <p:spPr/>
        <p:txBody>
          <a:bodyPr/>
          <a:lstStyle/>
          <a:p>
            <a:fld id="{9EBA5FAB-B3AD-4F24-8E7E-2019F3F92773}" type="slidenum">
              <a:rPr lang="en-US" smtClean="0"/>
              <a:t>9</a:t>
            </a:fld>
            <a:endParaRPr lang="en-US" dirty="0"/>
          </a:p>
        </p:txBody>
      </p:sp>
    </p:spTree>
    <p:extLst>
      <p:ext uri="{BB962C8B-B14F-4D97-AF65-F5344CB8AC3E}">
        <p14:creationId xmlns:p14="http://schemas.microsoft.com/office/powerpoint/2010/main" val="2990448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RC PowerPoint.png"/>
          <p:cNvPicPr>
            <a:picLocks noChangeAspect="1"/>
          </p:cNvPicPr>
          <p:nvPr userDrawn="1"/>
        </p:nvPicPr>
        <p:blipFill rotWithShape="1">
          <a:blip r:embed="rId2">
            <a:extLst>
              <a:ext uri="{28A0092B-C50C-407E-A947-70E740481C1C}">
                <a14:useLocalDpi xmlns:a14="http://schemas.microsoft.com/office/drawing/2010/main" val="0"/>
              </a:ext>
            </a:extLst>
          </a:blip>
          <a:srcRect r="2174"/>
          <a:stretch/>
        </p:blipFill>
        <p:spPr>
          <a:xfrm>
            <a:off x="0" y="2296343"/>
            <a:ext cx="9144000" cy="4561657"/>
          </a:xfrm>
          <a:prstGeom prst="rect">
            <a:avLst/>
          </a:prstGeom>
        </p:spPr>
      </p:pic>
      <p:sp>
        <p:nvSpPr>
          <p:cNvPr id="2" name="Title 1"/>
          <p:cNvSpPr>
            <a:spLocks noGrp="1"/>
          </p:cNvSpPr>
          <p:nvPr>
            <p:ph type="ctrTitle"/>
          </p:nvPr>
        </p:nvSpPr>
        <p:spPr>
          <a:xfrm>
            <a:off x="685800" y="484717"/>
            <a:ext cx="7772400" cy="1256241"/>
          </a:xfrm>
        </p:spPr>
        <p:txBody>
          <a:bodyPr>
            <a:normAutofit/>
          </a:bodyPr>
          <a:lstStyle>
            <a:lvl1pPr algn="l">
              <a:defRPr sz="4000" b="1">
                <a:solidFill>
                  <a:srgbClr val="19376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740958"/>
            <a:ext cx="6400800" cy="17526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14E000-6517-1E43-882B-56E2513E4E0E}" type="slidenum">
              <a:rPr lang="en-US" smtClean="0"/>
              <a:t>‹#›</a:t>
            </a:fld>
            <a:endParaRPr lang="en-US" dirty="0"/>
          </a:p>
        </p:txBody>
      </p:sp>
      <p:pic>
        <p:nvPicPr>
          <p:cNvPr id="4" name="Picture 3" descr="TTI-offic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3200" y="194116"/>
            <a:ext cx="2404524" cy="581201"/>
          </a:xfrm>
          <a:prstGeom prst="rect">
            <a:avLst/>
          </a:prstGeom>
        </p:spPr>
      </p:pic>
    </p:spTree>
    <p:extLst>
      <p:ext uri="{BB962C8B-B14F-4D97-AF65-F5344CB8AC3E}">
        <p14:creationId xmlns:p14="http://schemas.microsoft.com/office/powerpoint/2010/main" val="1853052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stretch>
            <a:fillRect/>
          </a:stretch>
        </p:blipFill>
        <p:spPr>
          <a:xfrm>
            <a:off x="7519458" y="5266267"/>
            <a:ext cx="1455208" cy="1455208"/>
          </a:xfrm>
          <a:prstGeom prst="rect">
            <a:avLst/>
          </a:prstGeom>
        </p:spPr>
      </p:pic>
    </p:spTree>
    <p:extLst>
      <p:ext uri="{BB962C8B-B14F-4D97-AF65-F5344CB8AC3E}">
        <p14:creationId xmlns:p14="http://schemas.microsoft.com/office/powerpoint/2010/main" val="3774198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Finance 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60369"/>
            <a:ext cx="9144000" cy="2334421"/>
          </a:xfrm>
          <a:prstGeom prst="rect">
            <a:avLst/>
          </a:prstGeom>
        </p:spPr>
      </p:pic>
      <p:sp>
        <p:nvSpPr>
          <p:cNvPr id="2" name="Title 1"/>
          <p:cNvSpPr>
            <a:spLocks noGrp="1"/>
          </p:cNvSpPr>
          <p:nvPr>
            <p:ph type="title" hasCustomPrompt="1"/>
          </p:nvPr>
        </p:nvSpPr>
        <p:spPr/>
        <p:txBody>
          <a:bodyPr/>
          <a:lstStyle>
            <a:lvl1pPr>
              <a:defRPr>
                <a:solidFill>
                  <a:srgbClr val="597C45"/>
                </a:solidFill>
              </a:defRPr>
            </a:lvl1pPr>
          </a:lstStyle>
          <a:p>
            <a:r>
              <a:rPr lang="en-US" dirty="0" smtClean="0"/>
              <a:t>Click to edit Finance title style</a:t>
            </a:r>
            <a:endParaRPr lang="en-US" dirty="0"/>
          </a:p>
        </p:txBody>
      </p:sp>
      <p:sp>
        <p:nvSpPr>
          <p:cNvPr id="3" name="Content Placeholder 2"/>
          <p:cNvSpPr>
            <a:spLocks noGrp="1"/>
          </p:cNvSpPr>
          <p:nvPr>
            <p:ph idx="1"/>
          </p:nvPr>
        </p:nvSpPr>
        <p:spPr/>
        <p:txBody>
          <a:bodyPr/>
          <a:lstStyle>
            <a:lvl1pPr>
              <a:buClr>
                <a:srgbClr val="597C45"/>
              </a:buClr>
              <a:defRPr/>
            </a:lvl1pPr>
            <a:lvl2pPr>
              <a:buClr>
                <a:srgbClr val="597C45"/>
              </a:buClr>
              <a:defRPr/>
            </a:lvl2pPr>
            <a:lvl3pPr>
              <a:buClr>
                <a:srgbClr val="597C45"/>
              </a:buClr>
              <a:defRPr/>
            </a:lvl3pPr>
            <a:lvl4pPr>
              <a:buClr>
                <a:srgbClr val="597C45"/>
              </a:buClr>
              <a:defRPr/>
            </a:lvl4pPr>
            <a:lvl5pPr>
              <a:buClr>
                <a:srgbClr val="597C4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4614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Freight 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260369"/>
            <a:ext cx="9144000" cy="2334421"/>
          </a:xfrm>
          <a:prstGeom prst="rect">
            <a:avLst/>
          </a:prstGeom>
        </p:spPr>
      </p:pic>
      <p:sp>
        <p:nvSpPr>
          <p:cNvPr id="2" name="Title 1"/>
          <p:cNvSpPr>
            <a:spLocks noGrp="1"/>
          </p:cNvSpPr>
          <p:nvPr>
            <p:ph type="title" hasCustomPrompt="1"/>
          </p:nvPr>
        </p:nvSpPr>
        <p:spPr/>
        <p:txBody>
          <a:bodyPr/>
          <a:lstStyle>
            <a:lvl1pPr>
              <a:defRPr>
                <a:solidFill>
                  <a:srgbClr val="56001E"/>
                </a:solidFill>
              </a:defRPr>
            </a:lvl1pPr>
          </a:lstStyle>
          <a:p>
            <a:r>
              <a:rPr lang="en-US" dirty="0" smtClean="0"/>
              <a:t>Click to edit Freight title style</a:t>
            </a:r>
            <a:endParaRPr lang="en-US" dirty="0"/>
          </a:p>
        </p:txBody>
      </p:sp>
      <p:sp>
        <p:nvSpPr>
          <p:cNvPr id="3" name="Content Placeholder 2"/>
          <p:cNvSpPr>
            <a:spLocks noGrp="1"/>
          </p:cNvSpPr>
          <p:nvPr>
            <p:ph idx="1"/>
          </p:nvPr>
        </p:nvSpPr>
        <p:spPr/>
        <p:txBody>
          <a:bodyPr/>
          <a:lstStyle>
            <a:lvl1pPr>
              <a:buClr>
                <a:srgbClr val="56001E"/>
              </a:buClr>
              <a:defRPr/>
            </a:lvl1pPr>
            <a:lvl2pPr>
              <a:buClr>
                <a:srgbClr val="56001E"/>
              </a:buClr>
              <a:defRPr/>
            </a:lvl2pPr>
            <a:lvl3pPr>
              <a:buClr>
                <a:srgbClr val="56001E"/>
              </a:buClr>
              <a:defRPr/>
            </a:lvl3pPr>
            <a:lvl4pPr>
              <a:buClr>
                <a:srgbClr val="56001E"/>
              </a:buClr>
              <a:defRPr/>
            </a:lvl4pPr>
            <a:lvl5pPr>
              <a:buClr>
                <a:srgbClr val="56001E"/>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4614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gestion 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250427"/>
            <a:ext cx="9144000" cy="2334421"/>
          </a:xfrm>
          <a:prstGeom prst="rect">
            <a:avLst/>
          </a:prstGeom>
        </p:spPr>
      </p:pic>
      <p:sp>
        <p:nvSpPr>
          <p:cNvPr id="2" name="Title 1"/>
          <p:cNvSpPr>
            <a:spLocks noGrp="1"/>
          </p:cNvSpPr>
          <p:nvPr>
            <p:ph type="title" hasCustomPrompt="1"/>
          </p:nvPr>
        </p:nvSpPr>
        <p:spPr/>
        <p:txBody>
          <a:bodyPr/>
          <a:lstStyle>
            <a:lvl1pPr>
              <a:defRPr>
                <a:solidFill>
                  <a:srgbClr val="3D9085"/>
                </a:solidFill>
              </a:defRPr>
            </a:lvl1pPr>
          </a:lstStyle>
          <a:p>
            <a:r>
              <a:rPr lang="en-US" dirty="0" smtClean="0"/>
              <a:t>Click to edit Congestion title</a:t>
            </a:r>
            <a:endParaRPr lang="en-US" dirty="0"/>
          </a:p>
        </p:txBody>
      </p:sp>
      <p:sp>
        <p:nvSpPr>
          <p:cNvPr id="3" name="Content Placeholder 2"/>
          <p:cNvSpPr>
            <a:spLocks noGrp="1"/>
          </p:cNvSpPr>
          <p:nvPr>
            <p:ph idx="1"/>
          </p:nvPr>
        </p:nvSpPr>
        <p:spPr>
          <a:xfrm>
            <a:off x="457200" y="1643097"/>
            <a:ext cx="8229600" cy="4680206"/>
          </a:xfrm>
        </p:spPr>
        <p:txBody>
          <a:bodyPr/>
          <a:lstStyle>
            <a:lvl1pPr>
              <a:buClr>
                <a:srgbClr val="3D9085"/>
              </a:buClr>
              <a:defRPr sz="3600"/>
            </a:lvl1pPr>
            <a:lvl2pPr>
              <a:buClr>
                <a:srgbClr val="3D9085"/>
              </a:buClr>
              <a:defRPr sz="3200"/>
            </a:lvl2pPr>
            <a:lvl3pPr>
              <a:buClr>
                <a:srgbClr val="3D9085"/>
              </a:buClr>
              <a:defRPr sz="2800"/>
            </a:lvl3pPr>
            <a:lvl4pPr>
              <a:buClr>
                <a:srgbClr val="3D9085"/>
              </a:buClr>
              <a:defRPr sz="2400"/>
            </a:lvl4pPr>
            <a:lvl5pPr>
              <a:buClr>
                <a:srgbClr val="3D9085"/>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9268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echnologies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260369"/>
            <a:ext cx="9144000" cy="2334421"/>
          </a:xfrm>
          <a:prstGeom prst="rect">
            <a:avLst/>
          </a:prstGeom>
        </p:spPr>
      </p:pic>
      <p:sp>
        <p:nvSpPr>
          <p:cNvPr id="2" name="Title 1"/>
          <p:cNvSpPr>
            <a:spLocks noGrp="1"/>
          </p:cNvSpPr>
          <p:nvPr>
            <p:ph type="title" hasCustomPrompt="1"/>
          </p:nvPr>
        </p:nvSpPr>
        <p:spPr/>
        <p:txBody>
          <a:bodyPr/>
          <a:lstStyle>
            <a:lvl1pPr>
              <a:defRPr baseline="0">
                <a:solidFill>
                  <a:srgbClr val="6F4428"/>
                </a:solidFill>
              </a:defRPr>
            </a:lvl1pPr>
          </a:lstStyle>
          <a:p>
            <a:r>
              <a:rPr lang="en-US" dirty="0" smtClean="0"/>
              <a:t>Click to edit Technologies title</a:t>
            </a:r>
            <a:endParaRPr lang="en-US" dirty="0"/>
          </a:p>
        </p:txBody>
      </p:sp>
      <p:sp>
        <p:nvSpPr>
          <p:cNvPr id="3" name="Content Placeholder 2"/>
          <p:cNvSpPr>
            <a:spLocks noGrp="1"/>
          </p:cNvSpPr>
          <p:nvPr>
            <p:ph idx="1"/>
          </p:nvPr>
        </p:nvSpPr>
        <p:spPr/>
        <p:txBody>
          <a:bodyPr/>
          <a:lstStyle>
            <a:lvl1pPr>
              <a:buClr>
                <a:srgbClr val="6F4428"/>
              </a:buClr>
              <a:defRPr/>
            </a:lvl1pPr>
            <a:lvl2pPr>
              <a:buClr>
                <a:srgbClr val="6F4428"/>
              </a:buClr>
              <a:defRPr/>
            </a:lvl2pPr>
            <a:lvl3pPr>
              <a:buClr>
                <a:srgbClr val="6F4428"/>
              </a:buClr>
              <a:defRPr/>
            </a:lvl3pPr>
            <a:lvl4pPr>
              <a:buClr>
                <a:srgbClr val="6F4428"/>
              </a:buClr>
              <a:defRPr/>
            </a:lvl4pPr>
            <a:lvl5pPr>
              <a:buClr>
                <a:srgbClr val="6F44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2044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PublicEngagement 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264696"/>
            <a:ext cx="9144000" cy="2334421"/>
          </a:xfrm>
          <a:prstGeom prst="rect">
            <a:avLst/>
          </a:prstGeom>
        </p:spPr>
      </p:pic>
      <p:sp>
        <p:nvSpPr>
          <p:cNvPr id="2" name="Title 1"/>
          <p:cNvSpPr>
            <a:spLocks noGrp="1"/>
          </p:cNvSpPr>
          <p:nvPr>
            <p:ph type="title" hasCustomPrompt="1"/>
          </p:nvPr>
        </p:nvSpPr>
        <p:spPr/>
        <p:txBody>
          <a:bodyPr/>
          <a:lstStyle>
            <a:lvl1pPr>
              <a:defRPr baseline="0">
                <a:solidFill>
                  <a:srgbClr val="E0AE4F"/>
                </a:solidFill>
              </a:defRPr>
            </a:lvl1pPr>
          </a:lstStyle>
          <a:p>
            <a:r>
              <a:rPr lang="en-US" dirty="0" smtClean="0"/>
              <a:t>Click to edit Public Engagement title</a:t>
            </a:r>
            <a:endParaRPr lang="en-US" dirty="0"/>
          </a:p>
        </p:txBody>
      </p:sp>
      <p:sp>
        <p:nvSpPr>
          <p:cNvPr id="3" name="Content Placeholder 2"/>
          <p:cNvSpPr>
            <a:spLocks noGrp="1"/>
          </p:cNvSpPr>
          <p:nvPr>
            <p:ph idx="1"/>
          </p:nvPr>
        </p:nvSpPr>
        <p:spPr/>
        <p:txBody>
          <a:bodyPr/>
          <a:lstStyle>
            <a:lvl1pPr>
              <a:buClr>
                <a:srgbClr val="E0AE4F"/>
              </a:buClr>
              <a:defRPr/>
            </a:lvl1pPr>
            <a:lvl2pPr>
              <a:buClr>
                <a:srgbClr val="E0AE4F"/>
              </a:buClr>
              <a:defRPr/>
            </a:lvl2pPr>
            <a:lvl3pPr>
              <a:buClr>
                <a:srgbClr val="E0AE4F"/>
              </a:buClr>
              <a:defRPr/>
            </a:lvl3pPr>
            <a:lvl4pPr>
              <a:buClr>
                <a:srgbClr val="E0AE4F"/>
              </a:buClr>
              <a:defRPr/>
            </a:lvl4pPr>
            <a:lvl5pPr>
              <a:buClr>
                <a:srgbClr val="E0AE4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7859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Big Data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264696"/>
            <a:ext cx="9144000" cy="2334421"/>
          </a:xfrm>
          <a:prstGeom prst="rect">
            <a:avLst/>
          </a:prstGeom>
        </p:spPr>
      </p:pic>
      <p:sp>
        <p:nvSpPr>
          <p:cNvPr id="2" name="Title 1"/>
          <p:cNvSpPr>
            <a:spLocks noGrp="1"/>
          </p:cNvSpPr>
          <p:nvPr>
            <p:ph type="title" hasCustomPrompt="1"/>
          </p:nvPr>
        </p:nvSpPr>
        <p:spPr/>
        <p:txBody>
          <a:bodyPr/>
          <a:lstStyle>
            <a:lvl1pPr>
              <a:defRPr baseline="0">
                <a:solidFill>
                  <a:srgbClr val="5E5E5E"/>
                </a:solidFill>
              </a:defRPr>
            </a:lvl1pPr>
          </a:lstStyle>
          <a:p>
            <a:r>
              <a:rPr lang="en-US" dirty="0" smtClean="0"/>
              <a:t>Click to edit Big Data title</a:t>
            </a:r>
            <a:endParaRPr lang="en-US" dirty="0"/>
          </a:p>
        </p:txBody>
      </p:sp>
      <p:sp>
        <p:nvSpPr>
          <p:cNvPr id="3" name="Content Placeholder 2"/>
          <p:cNvSpPr>
            <a:spLocks noGrp="1"/>
          </p:cNvSpPr>
          <p:nvPr>
            <p:ph idx="1"/>
          </p:nvPr>
        </p:nvSpPr>
        <p:spPr/>
        <p:txBody>
          <a:bodyPr/>
          <a:lstStyle>
            <a:lvl1pPr>
              <a:buClr>
                <a:srgbClr val="5E5E5E"/>
              </a:buClr>
              <a:defRPr/>
            </a:lvl1pPr>
            <a:lvl2pPr>
              <a:buClr>
                <a:srgbClr val="5E5E5E"/>
              </a:buClr>
              <a:defRPr/>
            </a:lvl2pPr>
            <a:lvl3pPr>
              <a:buClr>
                <a:srgbClr val="5E5E5E"/>
              </a:buClr>
              <a:defRPr/>
            </a:lvl3pPr>
            <a:lvl4pPr>
              <a:buClr>
                <a:srgbClr val="5E5E5E"/>
              </a:buClr>
              <a:defRPr/>
            </a:lvl4pPr>
            <a:lvl5pPr>
              <a:buClr>
                <a:srgbClr val="5E5E5E"/>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820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12035"/>
            <a:ext cx="8229600" cy="46802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207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65" r:id="rId7"/>
    <p:sldLayoutId id="2147483666" r:id="rId8"/>
  </p:sldLayoutIdLst>
  <p:timing>
    <p:tnLst>
      <p:par>
        <p:cTn id="1" dur="indefinite" restart="never" nodeType="tmRoot"/>
      </p:par>
    </p:tnLst>
  </p:timing>
  <p:txStyles>
    <p:titleStyle>
      <a:lvl1pPr algn="l" defTabSz="457200" rtl="0" eaLnBrk="1" latinLnBrk="0" hangingPunct="1">
        <a:spcBef>
          <a:spcPct val="0"/>
        </a:spcBef>
        <a:buNone/>
        <a:defRPr sz="4000" b="1" kern="1200">
          <a:solidFill>
            <a:srgbClr val="193765"/>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32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Clr>
          <a:schemeClr val="tx2"/>
        </a:buClr>
        <a:buFont typeface="Arial"/>
        <a:buChar char="–"/>
        <a:defRPr sz="2800" kern="1200">
          <a:solidFill>
            <a:schemeClr val="tx1">
              <a:lumMod val="50000"/>
              <a:lumOff val="50000"/>
            </a:schemeClr>
          </a:solidFill>
          <a:latin typeface="Arial"/>
          <a:ea typeface="+mn-ea"/>
          <a:cs typeface="Arial"/>
        </a:defRPr>
      </a:lvl2pPr>
      <a:lvl3pPr marL="1143000" indent="-228600" algn="l" defTabSz="457200" rtl="0" eaLnBrk="1" latinLnBrk="0" hangingPunct="1">
        <a:spcBef>
          <a:spcPct val="20000"/>
        </a:spcBef>
        <a:buClr>
          <a:schemeClr val="tx2"/>
        </a:buClr>
        <a:buFont typeface="Arial"/>
        <a:buChar char="•"/>
        <a:defRPr sz="24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Clr>
          <a:schemeClr val="tx2"/>
        </a:buClr>
        <a:buFont typeface="Arial"/>
        <a:buChar char="–"/>
        <a:defRPr sz="2000" kern="1200">
          <a:solidFill>
            <a:schemeClr val="tx1">
              <a:lumMod val="50000"/>
              <a:lumOff val="50000"/>
            </a:schemeClr>
          </a:solidFill>
          <a:latin typeface="Arial"/>
          <a:ea typeface="+mn-ea"/>
          <a:cs typeface="Arial"/>
        </a:defRPr>
      </a:lvl4pPr>
      <a:lvl5pPr marL="2057400" indent="-228600" algn="l" defTabSz="457200" rtl="0" eaLnBrk="1" latinLnBrk="0" hangingPunct="1">
        <a:spcBef>
          <a:spcPct val="20000"/>
        </a:spcBef>
        <a:buClr>
          <a:schemeClr val="tx2"/>
        </a:buClr>
        <a:buFont typeface="Arial"/>
        <a:buChar char="»"/>
        <a:defRPr sz="20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hyperlink" Target="mailto:m-moran@tti.tamu.edu"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greatergreaterwashington.org/post/25405/the-ap-bans-the-term-ride-sharing-for-uber-lyft/" TargetMode="Externa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hyperlink" Target="http://tti.tamu.edu/policy/technology/tnc-legisla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5482"/>
            <a:ext cx="7772400" cy="1256241"/>
          </a:xfrm>
        </p:spPr>
        <p:txBody>
          <a:bodyPr>
            <a:normAutofit fontScale="90000"/>
          </a:bodyPr>
          <a:lstStyle/>
          <a:p>
            <a:r>
              <a:rPr lang="en-US" dirty="0" smtClean="0"/>
              <a:t>Transportation Network Company Laws and Regulations </a:t>
            </a:r>
            <a:endParaRPr lang="en-US" b="0" dirty="0"/>
          </a:p>
        </p:txBody>
      </p:sp>
      <p:sp>
        <p:nvSpPr>
          <p:cNvPr id="3" name="Subtitle 2"/>
          <p:cNvSpPr>
            <a:spLocks noGrp="1"/>
          </p:cNvSpPr>
          <p:nvPr>
            <p:ph type="subTitle" idx="1"/>
          </p:nvPr>
        </p:nvSpPr>
        <p:spPr>
          <a:xfrm>
            <a:off x="685800" y="2423545"/>
            <a:ext cx="6400800" cy="1752600"/>
          </a:xfrm>
        </p:spPr>
        <p:txBody>
          <a:bodyPr>
            <a:normAutofit/>
          </a:bodyPr>
          <a:lstStyle/>
          <a:p>
            <a:endParaRPr lang="en-US" dirty="0" smtClean="0"/>
          </a:p>
          <a:p>
            <a:r>
              <a:rPr lang="en-US" dirty="0" smtClean="0"/>
              <a:t>August 31, 2016</a:t>
            </a:r>
          </a:p>
          <a:p>
            <a:r>
              <a:rPr lang="en-US" dirty="0" smtClean="0"/>
              <a:t>Capitol Extension Auditorium</a:t>
            </a:r>
          </a:p>
          <a:p>
            <a:endParaRPr lang="en-US" dirty="0" smtClean="0"/>
          </a:p>
        </p:txBody>
      </p:sp>
    </p:spTree>
    <p:extLst>
      <p:ext uri="{BB962C8B-B14F-4D97-AF65-F5344CB8AC3E}">
        <p14:creationId xmlns:p14="http://schemas.microsoft.com/office/powerpoint/2010/main" val="80622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Permits and Fees</a:t>
            </a:r>
            <a:endParaRPr lang="en-US" dirty="0"/>
          </a:p>
        </p:txBody>
      </p:sp>
      <p:sp>
        <p:nvSpPr>
          <p:cNvPr id="5" name="Content Placeholder 4"/>
          <p:cNvSpPr>
            <a:spLocks noGrp="1"/>
          </p:cNvSpPr>
          <p:nvPr>
            <p:ph idx="1"/>
          </p:nvPr>
        </p:nvSpPr>
        <p:spPr/>
        <p:txBody>
          <a:bodyPr>
            <a:normAutofit/>
          </a:bodyPr>
          <a:lstStyle/>
          <a:p>
            <a:r>
              <a:rPr lang="en-US" dirty="0" smtClean="0"/>
              <a:t>Require TNC Permit (24 states)</a:t>
            </a:r>
            <a:endParaRPr lang="en-US" dirty="0"/>
          </a:p>
          <a:p>
            <a:pPr lvl="1"/>
            <a:r>
              <a:rPr lang="en-US" dirty="0" smtClean="0"/>
              <a:t>$500 to $111,250 </a:t>
            </a:r>
          </a:p>
          <a:p>
            <a:r>
              <a:rPr lang="en-US" dirty="0" smtClean="0"/>
              <a:t>Taxes or other fees</a:t>
            </a:r>
          </a:p>
          <a:p>
            <a:pPr lvl="1"/>
            <a:r>
              <a:rPr lang="en-US" dirty="0" smtClean="0"/>
              <a:t>Nevada – 3% excise tax</a:t>
            </a:r>
          </a:p>
          <a:p>
            <a:pPr lvl="1"/>
            <a:r>
              <a:rPr lang="en-US" dirty="0" smtClean="0"/>
              <a:t>Rhode Island – 7% sales tax</a:t>
            </a:r>
          </a:p>
          <a:p>
            <a:pPr lvl="1"/>
            <a:r>
              <a:rPr lang="en-US" dirty="0" smtClean="0"/>
              <a:t>Massachusetts – 20 cent per ride fee</a:t>
            </a:r>
          </a:p>
          <a:p>
            <a:endParaRPr lang="en-US" dirty="0"/>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45149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&amp;</a:t>
            </a:r>
            <a:br>
              <a:rPr lang="en-US" dirty="0" smtClean="0"/>
            </a:br>
            <a:r>
              <a:rPr lang="en-US" dirty="0" smtClean="0"/>
              <a:t>Financial Responsibility</a:t>
            </a:r>
            <a:endParaRPr lang="en-US" dirty="0"/>
          </a:p>
        </p:txBody>
      </p:sp>
      <p:sp>
        <p:nvSpPr>
          <p:cNvPr id="5" name="Content Placeholder 4"/>
          <p:cNvSpPr>
            <a:spLocks noGrp="1"/>
          </p:cNvSpPr>
          <p:nvPr>
            <p:ph idx="1"/>
          </p:nvPr>
        </p:nvSpPr>
        <p:spPr>
          <a:xfrm>
            <a:off x="457200" y="1415909"/>
            <a:ext cx="8229600" cy="4680206"/>
          </a:xfrm>
        </p:spPr>
        <p:txBody>
          <a:bodyPr>
            <a:normAutofit/>
          </a:bodyPr>
          <a:lstStyle/>
          <a:p>
            <a:r>
              <a:rPr lang="en-US" dirty="0"/>
              <a:t>I</a:t>
            </a:r>
            <a:r>
              <a:rPr lang="en-US" dirty="0" smtClean="0"/>
              <a:t>nsurance requirements (35 states)	 </a:t>
            </a:r>
          </a:p>
          <a:p>
            <a:r>
              <a:rPr lang="en-US" dirty="0" smtClean="0"/>
              <a:t>Texas HB 1733 (effective Jan. 2016) </a:t>
            </a:r>
          </a:p>
          <a:p>
            <a:pPr lvl="1"/>
            <a:r>
              <a:rPr lang="en-US" dirty="0" smtClean="0"/>
              <a:t>Require </a:t>
            </a:r>
            <a:r>
              <a:rPr lang="en-US" dirty="0"/>
              <a:t>insurance for TNC and TNC driver 	</a:t>
            </a:r>
          </a:p>
          <a:p>
            <a:pPr lvl="1"/>
            <a:r>
              <a:rPr lang="en-US" dirty="0"/>
              <a:t>TNC driver must have proof of insurance while operating</a:t>
            </a:r>
          </a:p>
          <a:p>
            <a:pPr lvl="1"/>
            <a:r>
              <a:rPr lang="en-US" dirty="0"/>
              <a:t>Disclose to TNC driver certain limitations of coverage 	</a:t>
            </a:r>
          </a:p>
          <a:p>
            <a:endParaRPr lang="en-US" dirty="0" smtClean="0"/>
          </a:p>
          <a:p>
            <a:pPr marL="0" indent="0">
              <a:buNone/>
            </a:pPr>
            <a:endParaRPr lang="en-US" dirty="0"/>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86221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&amp;</a:t>
            </a:r>
            <a:br>
              <a:rPr lang="en-US" dirty="0" smtClean="0"/>
            </a:br>
            <a:r>
              <a:rPr lang="en-US" dirty="0" smtClean="0"/>
              <a:t>Financial Responsibility</a:t>
            </a:r>
            <a:endParaRPr lang="en-US" dirty="0"/>
          </a:p>
        </p:txBody>
      </p:sp>
      <p:sp>
        <p:nvSpPr>
          <p:cNvPr id="5" name="Content Placeholder 4"/>
          <p:cNvSpPr>
            <a:spLocks noGrp="1"/>
          </p:cNvSpPr>
          <p:nvPr>
            <p:ph idx="1"/>
          </p:nvPr>
        </p:nvSpPr>
        <p:spPr>
          <a:xfrm>
            <a:off x="457200" y="1417638"/>
            <a:ext cx="8229600" cy="4680206"/>
          </a:xfrm>
        </p:spPr>
        <p:txBody>
          <a:bodyPr>
            <a:normAutofit lnSpcReduction="10000"/>
          </a:bodyPr>
          <a:lstStyle/>
          <a:p>
            <a:r>
              <a:rPr lang="en-US" dirty="0" smtClean="0"/>
              <a:t>Drivers’ employment status (8 states)</a:t>
            </a:r>
          </a:p>
          <a:p>
            <a:pPr lvl="1"/>
            <a:r>
              <a:rPr lang="en-US" dirty="0" smtClean="0"/>
              <a:t>Ohio and Indiana write drivers are not employees</a:t>
            </a:r>
          </a:p>
          <a:p>
            <a:pPr lvl="1"/>
            <a:r>
              <a:rPr lang="en-US" dirty="0" smtClean="0"/>
              <a:t>Other states provide criteria for what makes an “employee” or leave open to rule-making</a:t>
            </a:r>
          </a:p>
          <a:p>
            <a:r>
              <a:rPr lang="en-US" dirty="0" smtClean="0"/>
              <a:t>Alaska found Uber in violation of workers compensation act; Uber suspended service</a:t>
            </a:r>
          </a:p>
          <a:p>
            <a:pPr marL="0" indent="0">
              <a:buNone/>
            </a:pPr>
            <a:endParaRPr lang="en-US" dirty="0"/>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2537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 &amp; Vehicle</a:t>
            </a:r>
            <a:r>
              <a:rPr lang="en-US" dirty="0"/>
              <a:t> </a:t>
            </a:r>
            <a:r>
              <a:rPr lang="en-US" dirty="0" smtClean="0"/>
              <a:t>Requirements</a:t>
            </a:r>
            <a:endParaRPr lang="en-US" dirty="0"/>
          </a:p>
        </p:txBody>
      </p:sp>
      <p:sp>
        <p:nvSpPr>
          <p:cNvPr id="5" name="Content Placeholder 4"/>
          <p:cNvSpPr>
            <a:spLocks noGrp="1"/>
          </p:cNvSpPr>
          <p:nvPr>
            <p:ph idx="1"/>
          </p:nvPr>
        </p:nvSpPr>
        <p:spPr>
          <a:xfrm>
            <a:off x="457199" y="1643097"/>
            <a:ext cx="8343153" cy="4680206"/>
          </a:xfrm>
        </p:spPr>
        <p:txBody>
          <a:bodyPr>
            <a:normAutofit/>
          </a:bodyPr>
          <a:lstStyle/>
          <a:p>
            <a:r>
              <a:rPr lang="en-US" dirty="0"/>
              <a:t>B</a:t>
            </a:r>
            <a:r>
              <a:rPr lang="en-US" dirty="0" smtClean="0"/>
              <a:t>ackground check (30 states)</a:t>
            </a:r>
          </a:p>
          <a:p>
            <a:pPr lvl="1"/>
            <a:r>
              <a:rPr lang="en-US" sz="3000" dirty="0" smtClean="0"/>
              <a:t>No state requires fingerprint-based background checks, though some cities do</a:t>
            </a:r>
          </a:p>
          <a:p>
            <a:pPr lvl="1"/>
            <a:r>
              <a:rPr lang="en-US" sz="3000" dirty="0" smtClean="0"/>
              <a:t>Kansas and Nevada enacted and subsequently removed fingerprint-based background checks</a:t>
            </a:r>
          </a:p>
          <a:p>
            <a:endParaRPr lang="en-US" dirty="0"/>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155440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Requirements</a:t>
            </a:r>
            <a:endParaRPr lang="en-US" dirty="0"/>
          </a:p>
        </p:txBody>
      </p:sp>
      <p:sp>
        <p:nvSpPr>
          <p:cNvPr id="5" name="Content Placeholder 4"/>
          <p:cNvSpPr>
            <a:spLocks noGrp="1"/>
          </p:cNvSpPr>
          <p:nvPr>
            <p:ph idx="1"/>
          </p:nvPr>
        </p:nvSpPr>
        <p:spPr/>
        <p:txBody>
          <a:bodyPr>
            <a:normAutofit/>
          </a:bodyPr>
          <a:lstStyle/>
          <a:p>
            <a:r>
              <a:rPr lang="en-US" dirty="0" smtClean="0"/>
              <a:t>No street hails (23 states)</a:t>
            </a:r>
          </a:p>
          <a:p>
            <a:pPr lvl="1"/>
            <a:r>
              <a:rPr lang="en-US" dirty="0" smtClean="0"/>
              <a:t>Differentiates TNCs from taxis</a:t>
            </a:r>
            <a:endParaRPr lang="en-US" dirty="0"/>
          </a:p>
          <a:p>
            <a:r>
              <a:rPr lang="en-US" dirty="0" smtClean="0"/>
              <a:t>No cash</a:t>
            </a:r>
            <a:r>
              <a:rPr lang="en-US" dirty="0"/>
              <a:t> </a:t>
            </a:r>
            <a:r>
              <a:rPr lang="en-US" dirty="0" smtClean="0"/>
              <a:t>payments</a:t>
            </a:r>
            <a:r>
              <a:rPr lang="en-US" dirty="0"/>
              <a:t> </a:t>
            </a:r>
            <a:r>
              <a:rPr lang="en-US" dirty="0" smtClean="0"/>
              <a:t>(16 states)</a:t>
            </a:r>
          </a:p>
          <a:p>
            <a:pPr lvl="1"/>
            <a:r>
              <a:rPr lang="en-US" dirty="0" smtClean="0"/>
              <a:t>Only Ohio allows cash payments</a:t>
            </a:r>
          </a:p>
          <a:p>
            <a:pPr lvl="1"/>
            <a:r>
              <a:rPr lang="en-US" dirty="0" smtClean="0"/>
              <a:t>TNCs currently do not take cash</a:t>
            </a:r>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792847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Passenger Protections</a:t>
            </a:r>
            <a:endParaRPr lang="en-US" dirty="0"/>
          </a:p>
        </p:txBody>
      </p:sp>
      <p:sp>
        <p:nvSpPr>
          <p:cNvPr id="5" name="Content Placeholder 4"/>
          <p:cNvSpPr>
            <a:spLocks noGrp="1"/>
          </p:cNvSpPr>
          <p:nvPr>
            <p:ph idx="1"/>
          </p:nvPr>
        </p:nvSpPr>
        <p:spPr/>
        <p:txBody>
          <a:bodyPr>
            <a:normAutofit/>
          </a:bodyPr>
          <a:lstStyle/>
          <a:p>
            <a:r>
              <a:rPr lang="en-US" dirty="0"/>
              <a:t>Provide opportunity to request wheelchair accessible ride (18 states</a:t>
            </a:r>
            <a:r>
              <a:rPr lang="en-US" dirty="0" smtClean="0"/>
              <a:t>)</a:t>
            </a:r>
            <a:endParaRPr lang="en-US" dirty="0"/>
          </a:p>
          <a:p>
            <a:r>
              <a:rPr lang="en-US" dirty="0" smtClean="0"/>
              <a:t>Limitations on disclosing passenger personally identifiable information (12 states)</a:t>
            </a:r>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63248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Reporting</a:t>
            </a:r>
            <a:endParaRPr lang="en-US" dirty="0"/>
          </a:p>
        </p:txBody>
      </p:sp>
      <p:sp>
        <p:nvSpPr>
          <p:cNvPr id="5" name="Content Placeholder 4"/>
          <p:cNvSpPr>
            <a:spLocks noGrp="1"/>
          </p:cNvSpPr>
          <p:nvPr>
            <p:ph idx="1"/>
          </p:nvPr>
        </p:nvSpPr>
        <p:spPr/>
        <p:txBody>
          <a:bodyPr>
            <a:normAutofit/>
          </a:bodyPr>
          <a:lstStyle/>
          <a:p>
            <a:r>
              <a:rPr lang="en-US" dirty="0" smtClean="0"/>
              <a:t>Retain driver and trip records</a:t>
            </a:r>
            <a:r>
              <a:rPr lang="en-US" dirty="0"/>
              <a:t> </a:t>
            </a:r>
            <a:r>
              <a:rPr lang="en-US" dirty="0" smtClean="0"/>
              <a:t>(22 states)</a:t>
            </a:r>
          </a:p>
          <a:p>
            <a:r>
              <a:rPr lang="en-US" dirty="0" smtClean="0"/>
              <a:t>Additional reporting</a:t>
            </a:r>
            <a:r>
              <a:rPr lang="en-US" dirty="0"/>
              <a:t> </a:t>
            </a:r>
            <a:r>
              <a:rPr lang="en-US" dirty="0" smtClean="0"/>
              <a:t>requirements (5 states)</a:t>
            </a:r>
            <a:endParaRPr lang="en-US" dirty="0"/>
          </a:p>
          <a:p>
            <a:pPr lvl="1"/>
            <a:r>
              <a:rPr lang="en-US" dirty="0" smtClean="0"/>
              <a:t>Wheelchair ride requests</a:t>
            </a:r>
          </a:p>
          <a:p>
            <a:pPr lvl="1"/>
            <a:r>
              <a:rPr lang="en-US" dirty="0" smtClean="0"/>
              <a:t>Jurisdictions where TNC operates</a:t>
            </a:r>
          </a:p>
          <a:p>
            <a:pPr lvl="1"/>
            <a:r>
              <a:rPr lang="en-US" smtClean="0"/>
              <a:t>Crashes, </a:t>
            </a:r>
            <a:r>
              <a:rPr lang="en-US" dirty="0" smtClean="0"/>
              <a:t>traffic violations</a:t>
            </a:r>
          </a:p>
          <a:p>
            <a:pPr marL="457200" lvl="1" indent="0">
              <a:buNone/>
            </a:pPr>
            <a:endParaRPr lang="en-US" dirty="0" smtClean="0"/>
          </a:p>
        </p:txBody>
      </p:sp>
      <p:grpSp>
        <p:nvGrpSpPr>
          <p:cNvPr id="4" name="Group 3"/>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69450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&amp; Rule-Making </a:t>
            </a:r>
            <a:br>
              <a:rPr lang="en-US" dirty="0" smtClean="0"/>
            </a:br>
            <a:r>
              <a:rPr lang="en-US" dirty="0" smtClean="0"/>
              <a:t>Authority</a:t>
            </a:r>
            <a:endParaRPr lang="en-US" dirty="0"/>
          </a:p>
        </p:txBody>
      </p:sp>
      <p:sp>
        <p:nvSpPr>
          <p:cNvPr id="3" name="Content Placeholder 2"/>
          <p:cNvSpPr>
            <a:spLocks noGrp="1"/>
          </p:cNvSpPr>
          <p:nvPr>
            <p:ph idx="1"/>
          </p:nvPr>
        </p:nvSpPr>
        <p:spPr/>
        <p:txBody>
          <a:bodyPr/>
          <a:lstStyle/>
          <a:p>
            <a:r>
              <a:rPr lang="en-US" dirty="0" smtClean="0"/>
              <a:t>Preemption of local authority</a:t>
            </a:r>
            <a:r>
              <a:rPr lang="en-US" dirty="0"/>
              <a:t> </a:t>
            </a:r>
            <a:r>
              <a:rPr lang="en-US" dirty="0" smtClean="0"/>
              <a:t>(21 states)</a:t>
            </a:r>
          </a:p>
          <a:p>
            <a:pPr lvl="1"/>
            <a:r>
              <a:rPr lang="en-US" dirty="0" smtClean="0"/>
              <a:t>Cities may not tax, license, rule</a:t>
            </a:r>
          </a:p>
          <a:p>
            <a:pPr lvl="1"/>
            <a:r>
              <a:rPr lang="en-US" dirty="0" smtClean="0"/>
              <a:t>South Dakota bill requires insurance but allows municipalities to rule on operations</a:t>
            </a:r>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2">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933210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Texas City-Level TNC Ordinances</a:t>
            </a:r>
            <a:endParaRPr lang="en-US" dirty="0"/>
          </a:p>
        </p:txBody>
      </p:sp>
      <p:sp>
        <p:nvSpPr>
          <p:cNvPr id="3" name="Content Placeholder 2"/>
          <p:cNvSpPr>
            <a:spLocks noGrp="1"/>
          </p:cNvSpPr>
          <p:nvPr>
            <p:ph idx="1"/>
          </p:nvPr>
        </p:nvSpPr>
        <p:spPr/>
        <p:txBody>
          <a:bodyPr>
            <a:normAutofit/>
          </a:bodyPr>
          <a:lstStyle/>
          <a:p>
            <a:r>
              <a:rPr lang="en-US" dirty="0" smtClean="0"/>
              <a:t>14 cities enacted TNC ordinances (through August 2016)</a:t>
            </a:r>
          </a:p>
          <a:p>
            <a:r>
              <a:rPr lang="en-US" dirty="0" smtClean="0"/>
              <a:t>Address similar policy areas as state-level legislation</a:t>
            </a:r>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2">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0110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City-Level TNC </a:t>
            </a:r>
            <a:r>
              <a:rPr lang="en-US" dirty="0" smtClean="0"/>
              <a:t>Policies</a:t>
            </a:r>
            <a:endParaRPr lang="en-US" dirty="0"/>
          </a:p>
        </p:txBody>
      </p:sp>
      <p:sp>
        <p:nvSpPr>
          <p:cNvPr id="3" name="Content Placeholder 2"/>
          <p:cNvSpPr>
            <a:spLocks noGrp="1"/>
          </p:cNvSpPr>
          <p:nvPr>
            <p:ph idx="1"/>
          </p:nvPr>
        </p:nvSpPr>
        <p:spPr>
          <a:xfrm>
            <a:off x="457200" y="1417638"/>
            <a:ext cx="8358094" cy="4680206"/>
          </a:xfrm>
        </p:spPr>
        <p:txBody>
          <a:bodyPr>
            <a:normAutofit/>
          </a:bodyPr>
          <a:lstStyle/>
          <a:p>
            <a:r>
              <a:rPr lang="en-US" dirty="0" smtClean="0"/>
              <a:t>Do not address worker status</a:t>
            </a:r>
          </a:p>
          <a:p>
            <a:r>
              <a:rPr lang="en-US" dirty="0" smtClean="0"/>
              <a:t>Dynamic pricing</a:t>
            </a:r>
          </a:p>
          <a:p>
            <a:pPr lvl="1"/>
            <a:r>
              <a:rPr lang="en-US" dirty="0" smtClean="0"/>
              <a:t>Disclose dynamic pricing (6 cities)</a:t>
            </a:r>
          </a:p>
          <a:p>
            <a:pPr lvl="1"/>
            <a:r>
              <a:rPr lang="en-US" dirty="0" smtClean="0"/>
              <a:t>Limit dynamic pricing in emergency (4 cities)</a:t>
            </a:r>
          </a:p>
          <a:p>
            <a:r>
              <a:rPr lang="en-US" dirty="0"/>
              <a:t>Vehicle age restriction (4 </a:t>
            </a:r>
            <a:r>
              <a:rPr lang="en-US" dirty="0" smtClean="0"/>
              <a:t>cities)</a:t>
            </a:r>
            <a:endParaRPr lang="en-US" dirty="0"/>
          </a:p>
          <a:p>
            <a:r>
              <a:rPr lang="en-US" dirty="0" smtClean="0"/>
              <a:t>Minimize travel distance (2 cities)</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01489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218"/>
            <a:ext cx="8229600" cy="1143000"/>
          </a:xfrm>
        </p:spPr>
        <p:txBody>
          <a:bodyPr>
            <a:normAutofit/>
          </a:bodyPr>
          <a:lstStyle/>
          <a:p>
            <a:pPr algn="ctr"/>
            <a:r>
              <a:rPr lang="en-US" sz="2800" dirty="0" smtClean="0"/>
              <a:t>Transportation </a:t>
            </a:r>
            <a:r>
              <a:rPr lang="en-US" sz="2800" dirty="0"/>
              <a:t>Network Company Laws and Regulations </a:t>
            </a:r>
          </a:p>
        </p:txBody>
      </p:sp>
      <p:sp>
        <p:nvSpPr>
          <p:cNvPr id="3" name="Content Placeholder 2"/>
          <p:cNvSpPr>
            <a:spLocks noGrp="1"/>
          </p:cNvSpPr>
          <p:nvPr>
            <p:ph idx="1"/>
          </p:nvPr>
        </p:nvSpPr>
        <p:spPr/>
        <p:txBody>
          <a:bodyPr>
            <a:normAutofit/>
          </a:bodyPr>
          <a:lstStyle/>
          <a:p>
            <a:pPr marL="0" indent="0" algn="ctr">
              <a:buNone/>
            </a:pPr>
            <a:r>
              <a:rPr lang="en-US" sz="2400" dirty="0" smtClean="0"/>
              <a:t>Maarit Moran</a:t>
            </a:r>
          </a:p>
          <a:p>
            <a:pPr marL="0" indent="0" algn="ctr">
              <a:buNone/>
            </a:pPr>
            <a:r>
              <a:rPr lang="en-US" sz="2400" dirty="0" smtClean="0"/>
              <a:t>Texas A&amp;M Transportation Institute</a:t>
            </a:r>
          </a:p>
          <a:p>
            <a:pPr marL="0" indent="0" algn="ctr">
              <a:buNone/>
            </a:pPr>
            <a:r>
              <a:rPr lang="en-US" sz="2400" dirty="0" smtClean="0"/>
              <a:t>Policy Research Center </a:t>
            </a:r>
          </a:p>
          <a:p>
            <a:pPr marL="0" indent="0" algn="ctr">
              <a:buNone/>
            </a:pPr>
            <a:endParaRPr lang="en-US" sz="2400" dirty="0" smtClean="0"/>
          </a:p>
          <a:p>
            <a:pPr marL="0" indent="0" algn="ctr">
              <a:buNone/>
            </a:pPr>
            <a:endParaRPr lang="en-US" sz="2400" dirty="0"/>
          </a:p>
          <a:p>
            <a:pPr marL="0" indent="0" algn="ctr">
              <a:buNone/>
            </a:pPr>
            <a:r>
              <a:rPr lang="en-US" sz="2400" i="1" dirty="0" smtClean="0"/>
              <a:t>Legislative Briefing on TNC Laws and Regulations in Texas and the United States </a:t>
            </a:r>
          </a:p>
          <a:p>
            <a:pPr marL="0" indent="0" algn="ctr">
              <a:buNone/>
            </a:pPr>
            <a:r>
              <a:rPr lang="en-US" sz="2400" dirty="0" smtClean="0"/>
              <a:t>August 31, 2016</a:t>
            </a:r>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p:txBody>
      </p:sp>
    </p:spTree>
    <p:extLst>
      <p:ext uri="{BB962C8B-B14F-4D97-AF65-F5344CB8AC3E}">
        <p14:creationId xmlns:p14="http://schemas.microsoft.com/office/powerpoint/2010/main" val="345435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Checks in Cities</a:t>
            </a:r>
            <a:endParaRPr lang="en-US" dirty="0"/>
          </a:p>
        </p:txBody>
      </p:sp>
      <p:sp>
        <p:nvSpPr>
          <p:cNvPr id="3" name="Content Placeholder 2"/>
          <p:cNvSpPr>
            <a:spLocks noGrp="1"/>
          </p:cNvSpPr>
          <p:nvPr>
            <p:ph idx="1"/>
          </p:nvPr>
        </p:nvSpPr>
        <p:spPr>
          <a:xfrm>
            <a:off x="457200" y="1747684"/>
            <a:ext cx="8358094" cy="4680206"/>
          </a:xfrm>
        </p:spPr>
        <p:txBody>
          <a:bodyPr>
            <a:normAutofit/>
          </a:bodyPr>
          <a:lstStyle/>
          <a:p>
            <a:r>
              <a:rPr lang="en-US" dirty="0" smtClean="0"/>
              <a:t>Houston, Corpus Christi, Austin require fingerprint-based checks</a:t>
            </a:r>
          </a:p>
          <a:p>
            <a:pPr lvl="1"/>
            <a:r>
              <a:rPr lang="en-US" dirty="0"/>
              <a:t>Austin has 8 TNCs in compliance with ordinance requirements</a:t>
            </a:r>
          </a:p>
          <a:p>
            <a:pPr lvl="1"/>
            <a:r>
              <a:rPr lang="en-US" dirty="0" smtClean="0"/>
              <a:t>San Antonio – optional fingerprint check</a:t>
            </a:r>
          </a:p>
          <a:p>
            <a:pPr lvl="1"/>
            <a:r>
              <a:rPr lang="en-US" dirty="0" smtClean="0"/>
              <a:t>NYC – imposes fingerprint checks on TNCs</a:t>
            </a:r>
          </a:p>
          <a:p>
            <a:pPr lvl="1"/>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9447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Developments in Texas</a:t>
            </a:r>
            <a:endParaRPr lang="en-US" dirty="0"/>
          </a:p>
        </p:txBody>
      </p:sp>
      <p:sp>
        <p:nvSpPr>
          <p:cNvPr id="3" name="Content Placeholder 2"/>
          <p:cNvSpPr>
            <a:spLocks noGrp="1"/>
          </p:cNvSpPr>
          <p:nvPr>
            <p:ph idx="1"/>
          </p:nvPr>
        </p:nvSpPr>
        <p:spPr>
          <a:xfrm>
            <a:off x="457200" y="1192710"/>
            <a:ext cx="8229600" cy="4680206"/>
          </a:xfrm>
        </p:spPr>
        <p:txBody>
          <a:bodyPr>
            <a:normAutofit fontScale="85000" lnSpcReduction="20000"/>
          </a:bodyPr>
          <a:lstStyle/>
          <a:p>
            <a:r>
              <a:rPr lang="en-US" dirty="0" smtClean="0"/>
              <a:t>Passed ordinances since May 2016</a:t>
            </a:r>
          </a:p>
          <a:p>
            <a:pPr lvl="1"/>
            <a:r>
              <a:rPr lang="en-US" dirty="0"/>
              <a:t>El Paso</a:t>
            </a:r>
          </a:p>
          <a:p>
            <a:pPr lvl="1"/>
            <a:r>
              <a:rPr lang="en-US" dirty="0" smtClean="0"/>
              <a:t>Fort </a:t>
            </a:r>
            <a:r>
              <a:rPr lang="en-US" dirty="0"/>
              <a:t>Worth</a:t>
            </a:r>
          </a:p>
          <a:p>
            <a:pPr lvl="1"/>
            <a:r>
              <a:rPr lang="en-US" dirty="0" smtClean="0"/>
              <a:t>Lubbock</a:t>
            </a:r>
            <a:endParaRPr lang="en-US" dirty="0"/>
          </a:p>
          <a:p>
            <a:pPr lvl="1"/>
            <a:r>
              <a:rPr lang="en-US" dirty="0" smtClean="0"/>
              <a:t>Odessa</a:t>
            </a:r>
          </a:p>
          <a:p>
            <a:pPr lvl="1"/>
            <a:r>
              <a:rPr lang="en-US" dirty="0" smtClean="0"/>
              <a:t>New Braunfels</a:t>
            </a:r>
          </a:p>
          <a:p>
            <a:r>
              <a:rPr lang="en-US" dirty="0" smtClean="0"/>
              <a:t>Revised </a:t>
            </a:r>
            <a:r>
              <a:rPr lang="en-US" dirty="0"/>
              <a:t>previous </a:t>
            </a:r>
            <a:r>
              <a:rPr lang="en-US" dirty="0" smtClean="0"/>
              <a:t>ordinance</a:t>
            </a:r>
          </a:p>
          <a:p>
            <a:pPr lvl="1"/>
            <a:r>
              <a:rPr lang="en-US" dirty="0" smtClean="0"/>
              <a:t>Midland</a:t>
            </a:r>
            <a:endParaRPr lang="en-US" dirty="0"/>
          </a:p>
          <a:p>
            <a:r>
              <a:rPr lang="en-US" dirty="0" smtClean="0"/>
              <a:t>Upheld current TNC ordinance</a:t>
            </a:r>
          </a:p>
          <a:p>
            <a:pPr lvl="1"/>
            <a:r>
              <a:rPr lang="en-US" dirty="0" smtClean="0"/>
              <a:t>Austin voters rejected a referendum that would have eliminated fingerprint checks</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12696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Policy Considerations</a:t>
            </a:r>
            <a:endParaRPr lang="en-US" dirty="0"/>
          </a:p>
        </p:txBody>
      </p:sp>
      <p:sp>
        <p:nvSpPr>
          <p:cNvPr id="3" name="Content Placeholder 2"/>
          <p:cNvSpPr>
            <a:spLocks noGrp="1"/>
          </p:cNvSpPr>
          <p:nvPr>
            <p:ph idx="1"/>
          </p:nvPr>
        </p:nvSpPr>
        <p:spPr>
          <a:xfrm>
            <a:off x="457200" y="1198076"/>
            <a:ext cx="8229600" cy="4680206"/>
          </a:xfrm>
        </p:spPr>
        <p:txBody>
          <a:bodyPr>
            <a:normAutofit lnSpcReduction="10000"/>
          </a:bodyPr>
          <a:lstStyle/>
          <a:p>
            <a:r>
              <a:rPr lang="en-US" dirty="0" smtClean="0"/>
              <a:t>Evolving TNC services</a:t>
            </a:r>
          </a:p>
          <a:p>
            <a:pPr lvl="1"/>
            <a:r>
              <a:rPr lang="en-US" dirty="0" smtClean="0"/>
              <a:t>Ride splitting, food delivery, carpool</a:t>
            </a:r>
          </a:p>
          <a:p>
            <a:pPr lvl="1"/>
            <a:r>
              <a:rPr lang="en-US" dirty="0" smtClean="0"/>
              <a:t>Partnering with transit to fill service gaps</a:t>
            </a:r>
          </a:p>
          <a:p>
            <a:r>
              <a:rPr lang="en-US" dirty="0"/>
              <a:t>E</a:t>
            </a:r>
            <a:r>
              <a:rPr lang="en-US" dirty="0" smtClean="0"/>
              <a:t>merging TNCs</a:t>
            </a:r>
          </a:p>
          <a:p>
            <a:pPr lvl="1"/>
            <a:r>
              <a:rPr lang="en-US" dirty="0" smtClean="0"/>
              <a:t>At least 8 TNCs now operate in Texas</a:t>
            </a:r>
          </a:p>
          <a:p>
            <a:r>
              <a:rPr lang="en-US" dirty="0" smtClean="0"/>
              <a:t>Autonomous shared vehicles?</a:t>
            </a:r>
          </a:p>
          <a:p>
            <a:pPr lvl="1"/>
            <a:r>
              <a:rPr lang="en-US" dirty="0" smtClean="0"/>
              <a:t>Driver employment</a:t>
            </a:r>
          </a:p>
          <a:p>
            <a:pPr lvl="1"/>
            <a:r>
              <a:rPr lang="en-US" dirty="0" smtClean="0"/>
              <a:t>Safety and security </a:t>
            </a:r>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91284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87" y="4116627"/>
            <a:ext cx="8229600" cy="1580625"/>
          </a:xfrm>
        </p:spPr>
        <p:txBody>
          <a:bodyPr>
            <a:normAutofit fontScale="90000"/>
          </a:bodyPr>
          <a:lstStyle/>
          <a:p>
            <a:r>
              <a:rPr lang="en-US" dirty="0" smtClean="0"/>
              <a:t/>
            </a:r>
            <a:br>
              <a:rPr lang="en-US" dirty="0" smtClean="0"/>
            </a:br>
            <a:r>
              <a:rPr lang="en-US" sz="2200" dirty="0" smtClean="0"/>
              <a:t>Map: </a:t>
            </a:r>
            <a:r>
              <a:rPr lang="en-US" sz="2200" i="1" dirty="0" smtClean="0"/>
              <a:t>http</a:t>
            </a:r>
            <a:r>
              <a:rPr lang="en-US" sz="2200" i="1" dirty="0"/>
              <a:t>://tti.tamu.edu/policy/technology/tnc-legislation</a:t>
            </a:r>
            <a:r>
              <a:rPr lang="en-US" sz="2200" dirty="0" smtClean="0"/>
              <a:t> </a:t>
            </a:r>
            <a:br>
              <a:rPr lang="en-US" sz="2200" dirty="0" smtClean="0"/>
            </a:br>
            <a:r>
              <a:rPr lang="en-US" sz="2200" dirty="0" smtClean="0"/>
              <a:t/>
            </a:r>
            <a:br>
              <a:rPr lang="en-US" sz="2200" dirty="0" smtClean="0"/>
            </a:br>
            <a:r>
              <a:rPr lang="en-US" sz="2200" dirty="0" smtClean="0"/>
              <a:t>Report: </a:t>
            </a:r>
            <a:r>
              <a:rPr lang="en-US" sz="2200" i="1" dirty="0"/>
              <a:t>http://tti.tamu.edu/documents/PRC-2016-1.pdf</a:t>
            </a:r>
            <a:r>
              <a:rPr lang="en-US" dirty="0" smtClean="0"/>
              <a:t/>
            </a:r>
            <a:br>
              <a:rPr lang="en-US" dirty="0" smtClean="0"/>
            </a:br>
            <a:endParaRPr lang="en-US" sz="3100" dirty="0"/>
          </a:p>
        </p:txBody>
      </p:sp>
      <p:sp>
        <p:nvSpPr>
          <p:cNvPr id="3" name="Content Placeholder 2"/>
          <p:cNvSpPr>
            <a:spLocks noGrp="1"/>
          </p:cNvSpPr>
          <p:nvPr>
            <p:ph idx="1"/>
          </p:nvPr>
        </p:nvSpPr>
        <p:spPr>
          <a:xfrm>
            <a:off x="457200" y="1453175"/>
            <a:ext cx="8229600" cy="3163240"/>
          </a:xfrm>
        </p:spPr>
        <p:txBody>
          <a:bodyPr>
            <a:normAutofit lnSpcReduction="10000"/>
          </a:bodyPr>
          <a:lstStyle/>
          <a:p>
            <a:pPr marL="0" indent="0" algn="ctr">
              <a:buNone/>
            </a:pPr>
            <a:r>
              <a:rPr lang="en-US" sz="3600" dirty="0" smtClean="0">
                <a:solidFill>
                  <a:schemeClr val="tx1"/>
                </a:solidFill>
                <a:latin typeface="+mn-lt"/>
              </a:rPr>
              <a:t>Maarit Moran</a:t>
            </a:r>
          </a:p>
          <a:p>
            <a:pPr marL="0" indent="0" algn="ctr">
              <a:buNone/>
            </a:pPr>
            <a:r>
              <a:rPr lang="en-US" sz="3600" dirty="0" smtClean="0">
                <a:solidFill>
                  <a:schemeClr val="tx1"/>
                </a:solidFill>
                <a:latin typeface="+mn-lt"/>
              </a:rPr>
              <a:t>Associate Transportation Researcher</a:t>
            </a:r>
            <a:endParaRPr lang="en-US" sz="3600" dirty="0">
              <a:solidFill>
                <a:schemeClr val="tx1"/>
              </a:solidFill>
              <a:latin typeface="+mn-lt"/>
            </a:endParaRPr>
          </a:p>
          <a:p>
            <a:pPr marL="0" indent="0" algn="ctr">
              <a:buNone/>
            </a:pPr>
            <a:r>
              <a:rPr lang="en-US" sz="3600" dirty="0">
                <a:solidFill>
                  <a:schemeClr val="tx1"/>
                </a:solidFill>
                <a:latin typeface="+mn-lt"/>
              </a:rPr>
              <a:t>Texas </a:t>
            </a:r>
            <a:r>
              <a:rPr lang="en-US" sz="3600" dirty="0" smtClean="0">
                <a:solidFill>
                  <a:schemeClr val="tx1"/>
                </a:solidFill>
                <a:latin typeface="+mn-lt"/>
              </a:rPr>
              <a:t>A&amp;M Transportation </a:t>
            </a:r>
            <a:r>
              <a:rPr lang="en-US" sz="3600" dirty="0">
                <a:solidFill>
                  <a:schemeClr val="tx1"/>
                </a:solidFill>
                <a:latin typeface="+mn-lt"/>
              </a:rPr>
              <a:t>Institute</a:t>
            </a:r>
          </a:p>
          <a:p>
            <a:pPr marL="0" indent="0" algn="ctr">
              <a:buNone/>
            </a:pPr>
            <a:r>
              <a:rPr lang="en-US" sz="3600" dirty="0" smtClean="0">
                <a:solidFill>
                  <a:schemeClr val="tx1"/>
                </a:solidFill>
                <a:latin typeface="+mn-lt"/>
                <a:hlinkClick r:id="rId3"/>
              </a:rPr>
              <a:t>m-moran@tti.tamu.edu</a:t>
            </a:r>
            <a:endParaRPr lang="en-US" sz="3600" dirty="0" smtClean="0">
              <a:solidFill>
                <a:schemeClr val="tx1"/>
              </a:solidFill>
              <a:latin typeface="+mn-lt"/>
            </a:endParaRPr>
          </a:p>
          <a:p>
            <a:pPr marL="0" indent="0" algn="ctr">
              <a:buNone/>
            </a:pPr>
            <a:r>
              <a:rPr lang="en-US" sz="3600" dirty="0" smtClean="0">
                <a:solidFill>
                  <a:schemeClr val="tx1"/>
                </a:solidFill>
                <a:latin typeface="+mn-lt"/>
              </a:rPr>
              <a:t>512-407-1130 </a:t>
            </a:r>
          </a:p>
          <a:p>
            <a:endParaRPr lang="en-US" dirty="0">
              <a:solidFill>
                <a:schemeClr val="tx1"/>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3D9085"/>
                </a:solidFill>
                <a:latin typeface="Arial"/>
                <a:ea typeface="+mj-ea"/>
                <a:cs typeface="Arial"/>
              </a:defRPr>
            </a:lvl1pPr>
          </a:lstStyle>
          <a:p>
            <a:pPr algn="ctr"/>
            <a:r>
              <a:rPr lang="en-US" dirty="0" smtClean="0"/>
              <a:t>Thank you.</a:t>
            </a:r>
            <a:endParaRPr lang="en-US" dirty="0"/>
          </a:p>
        </p:txBody>
      </p:sp>
      <p:grpSp>
        <p:nvGrpSpPr>
          <p:cNvPr id="5" name="Group 4"/>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8" name="Picture 7" descr="Passport:Active Jobs:TTI411-PRC site (316):Docs:Title Bar.png"/>
              <p:cNvPicPr/>
              <p:nvPr/>
            </p:nvPicPr>
            <p:blipFill>
              <a:blip r:embed="rId4">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9" name="Picture 8" descr="Passport:Art:Logos:TTI logos:2012 TTI logo files:Ai:TTI-RGB.a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64869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1200" dirty="0"/>
              <a:t>Shared-Use Mobility Center. </a:t>
            </a:r>
            <a:r>
              <a:rPr lang="en-US" sz="1200" i="1" dirty="0"/>
              <a:t>Shared-Use Mobility Reference Guide. </a:t>
            </a:r>
            <a:r>
              <a:rPr lang="en-US" sz="1200" dirty="0"/>
              <a:t>2015. http://sharedusemobilitycenter.org/wp-content/uploads/2015/09/SharedUseMobility_ReferenceGuide_09.25.2015.pdf. Accessed July 6, 2016. </a:t>
            </a:r>
            <a:endParaRPr lang="en-US" sz="1200" dirty="0" smtClean="0"/>
          </a:p>
          <a:p>
            <a:pPr marL="742950" indent="-742950">
              <a:buFont typeface="+mj-lt"/>
              <a:buAutoNum type="arabicPeriod"/>
            </a:pPr>
            <a:r>
              <a:rPr lang="en-US" sz="1200" dirty="0"/>
              <a:t>Part 6 of Article 10.1 of Title 40, C.R.S., Colorado. 2014. http://www.legispeak.com/bill/2014/sb14-125. Accessed July 1, 2016. </a:t>
            </a:r>
            <a:endParaRPr lang="en-US" sz="1200" dirty="0" smtClean="0"/>
          </a:p>
          <a:p>
            <a:pPr marL="742950" indent="-742950">
              <a:buFont typeface="+mj-lt"/>
              <a:buAutoNum type="arabicPeriod"/>
            </a:pPr>
            <a:r>
              <a:rPr lang="en-US" sz="1200" dirty="0"/>
              <a:t>Smith, Aaron. Shared, Collaborative and On Demand: The New Digital Economy. Pew Research Center, May 19, 2016. http://</a:t>
            </a:r>
            <a:r>
              <a:rPr lang="en-US" sz="1200" dirty="0" err="1"/>
              <a:t>www.pewinternet.org</a:t>
            </a:r>
            <a:r>
              <a:rPr lang="en-US" sz="1200" dirty="0"/>
              <a:t>/2016/05/19/on-demand- ride-hailing-apps/. Accessed June 22, 2016. </a:t>
            </a:r>
          </a:p>
          <a:p>
            <a:pPr marL="742950" indent="-742950">
              <a:buFont typeface="+mj-lt"/>
              <a:buAutoNum type="arabicPeriod"/>
            </a:pPr>
            <a:r>
              <a:rPr lang="en-US" sz="1200" dirty="0">
                <a:hlinkClick r:id="rId2"/>
              </a:rPr>
              <a:t>http://greatergreaterwashington.org/post/25405/the-ap-bans-the-term-ride-sharing-for-uber-lyft</a:t>
            </a:r>
            <a:r>
              <a:rPr lang="en-US" sz="1200" dirty="0" smtClean="0">
                <a:hlinkClick r:id="rId2"/>
              </a:rPr>
              <a:t>/</a:t>
            </a:r>
            <a:endParaRPr lang="en-US" sz="1200" dirty="0" smtClean="0"/>
          </a:p>
          <a:p>
            <a:pPr marL="742950" indent="-742950">
              <a:buFont typeface="+mj-lt"/>
              <a:buAutoNum type="arabicPeriod"/>
            </a:pPr>
            <a:r>
              <a:rPr lang="en-US" sz="1200" dirty="0"/>
              <a:t>http://www.bna.com/uber-lyft-transporting-n73014445690/</a:t>
            </a:r>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998524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536" b="24536"/>
          <a:stretch>
            <a:fillRect/>
          </a:stretch>
        </p:blipFill>
        <p:spPr>
          <a:xfrm>
            <a:off x="562819" y="1643873"/>
            <a:ext cx="8229600" cy="4680206"/>
          </a:xfrm>
          <a:prstGeom prst="rect">
            <a:avLst/>
          </a:prstGeom>
          <a:noFill/>
          <a:ln>
            <a:noFill/>
          </a:ln>
        </p:spPr>
      </p:pic>
    </p:spTree>
    <p:extLst>
      <p:ext uri="{BB962C8B-B14F-4D97-AF65-F5344CB8AC3E}">
        <p14:creationId xmlns:p14="http://schemas.microsoft.com/office/powerpoint/2010/main" val="141726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State-Level TNC Legislation </a:t>
            </a:r>
          </a:p>
        </p:txBody>
      </p:sp>
      <p:sp>
        <p:nvSpPr>
          <p:cNvPr id="3" name="Content Placeholder 2"/>
          <p:cNvSpPr>
            <a:spLocks noGrp="1"/>
          </p:cNvSpPr>
          <p:nvPr>
            <p:ph idx="1"/>
          </p:nvPr>
        </p:nvSpPr>
        <p:spPr/>
        <p:txBody>
          <a:bodyPr>
            <a:normAutofit/>
          </a:bodyPr>
          <a:lstStyle/>
          <a:p>
            <a:r>
              <a:rPr lang="en-US" dirty="0" smtClean="0"/>
              <a:t>Since May 2016 </a:t>
            </a:r>
          </a:p>
          <a:p>
            <a:pPr lvl="1"/>
            <a:r>
              <a:rPr lang="en-US" dirty="0" smtClean="0"/>
              <a:t>Alabama</a:t>
            </a:r>
          </a:p>
          <a:p>
            <a:pPr lvl="1"/>
            <a:r>
              <a:rPr lang="en-US" dirty="0" smtClean="0"/>
              <a:t>Delaware (replaced MOU with bill)</a:t>
            </a:r>
          </a:p>
          <a:p>
            <a:pPr lvl="1"/>
            <a:r>
              <a:rPr lang="en-US" dirty="0" smtClean="0"/>
              <a:t>Massachusetts</a:t>
            </a:r>
          </a:p>
          <a:p>
            <a:pPr lvl="1"/>
            <a:r>
              <a:rPr lang="en-US" dirty="0" smtClean="0"/>
              <a:t>Missouri</a:t>
            </a:r>
          </a:p>
          <a:p>
            <a:pPr lvl="1"/>
            <a:r>
              <a:rPr lang="en-US" dirty="0" smtClean="0"/>
              <a:t>New Hampshire</a:t>
            </a:r>
          </a:p>
          <a:p>
            <a:pPr lvl="1"/>
            <a:r>
              <a:rPr lang="en-US" dirty="0" smtClean="0"/>
              <a:t>Rhode Island</a:t>
            </a:r>
          </a:p>
          <a:p>
            <a:pPr lvl="1"/>
            <a:endParaRPr lang="en-US" dirty="0" smtClean="0"/>
          </a:p>
          <a:p>
            <a:endParaRPr lang="en-US" dirty="0" smtClean="0"/>
          </a:p>
          <a:p>
            <a:endParaRPr lang="en-US" dirty="0" smtClean="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155995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TNC Services</a:t>
            </a:r>
            <a:endParaRPr lang="en-US" dirty="0"/>
          </a:p>
        </p:txBody>
      </p:sp>
      <p:sp>
        <p:nvSpPr>
          <p:cNvPr id="3" name="Content Placeholder 2"/>
          <p:cNvSpPr>
            <a:spLocks noGrp="1"/>
          </p:cNvSpPr>
          <p:nvPr>
            <p:ph idx="1"/>
          </p:nvPr>
        </p:nvSpPr>
        <p:spPr/>
        <p:txBody>
          <a:bodyPr>
            <a:normAutofit fontScale="92500"/>
          </a:bodyPr>
          <a:lstStyle/>
          <a:p>
            <a:r>
              <a:rPr lang="en-US" dirty="0" smtClean="0"/>
              <a:t>Ride-sharing</a:t>
            </a:r>
            <a:r>
              <a:rPr lang="en-US" dirty="0"/>
              <a:t>/</a:t>
            </a:r>
            <a:r>
              <a:rPr lang="en-US" dirty="0" smtClean="0"/>
              <a:t>pooling/splitting</a:t>
            </a:r>
          </a:p>
          <a:p>
            <a:r>
              <a:rPr lang="en-US" dirty="0"/>
              <a:t>Carpooling</a:t>
            </a:r>
          </a:p>
          <a:p>
            <a:r>
              <a:rPr lang="en-US" dirty="0"/>
              <a:t>Food delivery</a:t>
            </a:r>
          </a:p>
          <a:p>
            <a:r>
              <a:rPr lang="en-US" dirty="0" smtClean="0"/>
              <a:t>Taxi e-hailing</a:t>
            </a:r>
          </a:p>
          <a:p>
            <a:r>
              <a:rPr lang="en-US" dirty="0" smtClean="0"/>
              <a:t>Rides for women and kids</a:t>
            </a:r>
          </a:p>
          <a:p>
            <a:r>
              <a:rPr lang="en-US" dirty="0" smtClean="0"/>
              <a:t>Non-emergency medical trips</a:t>
            </a:r>
            <a:endParaRPr lang="en-US" dirty="0"/>
          </a:p>
          <a:p>
            <a:r>
              <a:rPr lang="en-US" dirty="0" smtClean="0"/>
              <a:t>Trip-chaining, flat fares, unlimited pass</a:t>
            </a:r>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40611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smtClean="0"/>
              <a:t>In 6 years, Uber has 2 billion rides</a:t>
            </a:r>
          </a:p>
          <a:p>
            <a:r>
              <a:rPr lang="en-US" dirty="0" smtClean="0"/>
              <a:t>In 6 days, Americans take 6.6 billion trips</a:t>
            </a:r>
          </a:p>
          <a:p>
            <a:r>
              <a:rPr lang="en-US" dirty="0" smtClean="0"/>
              <a:t>15% in U.S. used TNCs, 33% never heard of it (Pew survey)</a:t>
            </a:r>
          </a:p>
          <a:p>
            <a:pPr marL="0" indent="0">
              <a:buNone/>
            </a:pP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789815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sz="4400" b="0" dirty="0"/>
              <a:t> </a:t>
            </a:r>
            <a:r>
              <a:rPr lang="en-US" sz="4400" dirty="0" smtClean="0"/>
              <a:t>Other For-Hire Definitions</a:t>
            </a:r>
            <a:endParaRPr lang="en-US" dirty="0"/>
          </a:p>
        </p:txBody>
      </p:sp>
      <p:sp>
        <p:nvSpPr>
          <p:cNvPr id="3" name="Content Placeholder 2"/>
          <p:cNvSpPr>
            <a:spLocks noGrp="1"/>
          </p:cNvSpPr>
          <p:nvPr>
            <p:ph idx="1"/>
          </p:nvPr>
        </p:nvSpPr>
        <p:spPr>
          <a:xfrm>
            <a:off x="549287" y="1272819"/>
            <a:ext cx="8229600" cy="4680206"/>
          </a:xfrm>
        </p:spPr>
        <p:txBody>
          <a:bodyPr>
            <a:normAutofit fontScale="85000" lnSpcReduction="10000"/>
          </a:bodyPr>
          <a:lstStyle/>
          <a:p>
            <a:r>
              <a:rPr lang="en-US" b="1" dirty="0"/>
              <a:t>P</a:t>
            </a:r>
            <a:r>
              <a:rPr lang="en-US" b="1" dirty="0" smtClean="0"/>
              <a:t>rivate </a:t>
            </a:r>
            <a:r>
              <a:rPr lang="en-US" b="1" dirty="0"/>
              <a:t>for-hire </a:t>
            </a:r>
            <a:r>
              <a:rPr lang="en-US" b="1" dirty="0" smtClean="0"/>
              <a:t>vehicles </a:t>
            </a:r>
            <a:r>
              <a:rPr lang="en-US" dirty="0"/>
              <a:t>(PHV) </a:t>
            </a:r>
          </a:p>
          <a:p>
            <a:pPr lvl="1"/>
            <a:r>
              <a:rPr lang="en-US" dirty="0" smtClean="0"/>
              <a:t>Provide </a:t>
            </a:r>
            <a:r>
              <a:rPr lang="en-US" dirty="0"/>
              <a:t>surface transportation for passengers; </a:t>
            </a:r>
          </a:p>
          <a:p>
            <a:pPr lvl="1"/>
            <a:r>
              <a:rPr lang="en-US" dirty="0" smtClean="0"/>
              <a:t>Are </a:t>
            </a:r>
            <a:r>
              <a:rPr lang="en-US" dirty="0"/>
              <a:t>owned and operated by private, for-profit firms; and </a:t>
            </a:r>
          </a:p>
          <a:p>
            <a:pPr lvl="1"/>
            <a:r>
              <a:rPr lang="en-US" dirty="0" smtClean="0"/>
              <a:t>Generate </a:t>
            </a:r>
            <a:r>
              <a:rPr lang="en-US" dirty="0"/>
              <a:t>revenues through fares, scrip, or contracts</a:t>
            </a:r>
            <a:r>
              <a:rPr lang="en-US" dirty="0" smtClean="0"/>
              <a:t>”</a:t>
            </a:r>
            <a:endParaRPr lang="en-US" dirty="0"/>
          </a:p>
          <a:p>
            <a:r>
              <a:rPr lang="en-US" b="1" dirty="0" smtClean="0"/>
              <a:t>Taxicab</a:t>
            </a:r>
            <a:r>
              <a:rPr lang="en-US" b="1" dirty="0"/>
              <a:t>. </a:t>
            </a:r>
            <a:r>
              <a:rPr lang="en-US" dirty="0"/>
              <a:t>A </a:t>
            </a:r>
            <a:r>
              <a:rPr lang="en-US" dirty="0" smtClean="0"/>
              <a:t>PHV </a:t>
            </a:r>
            <a:r>
              <a:rPr lang="en-US" dirty="0"/>
              <a:t>providing point-to-point, on-demand, passenger service. </a:t>
            </a:r>
          </a:p>
          <a:p>
            <a:r>
              <a:rPr lang="en-US" b="1" dirty="0" smtClean="0"/>
              <a:t>Livery</a:t>
            </a:r>
            <a:r>
              <a:rPr lang="en-US" b="1" dirty="0"/>
              <a:t>. </a:t>
            </a:r>
            <a:r>
              <a:rPr lang="en-US" dirty="0"/>
              <a:t>A </a:t>
            </a:r>
            <a:r>
              <a:rPr lang="en-US" dirty="0" smtClean="0"/>
              <a:t>PHV, taxi</a:t>
            </a:r>
            <a:r>
              <a:rPr lang="en-US" dirty="0"/>
              <a:t>-like service operated on a prearranged basis</a:t>
            </a:r>
            <a:r>
              <a:rPr lang="en-US" dirty="0" smtClean="0"/>
              <a:t>.</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25092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b="0" dirty="0"/>
              <a:t> </a:t>
            </a:r>
            <a:r>
              <a:rPr lang="en-US" sz="4400" dirty="0" smtClean="0"/>
              <a:t>Defining </a:t>
            </a:r>
            <a:r>
              <a:rPr lang="en-US" sz="4400" dirty="0"/>
              <a:t>a </a:t>
            </a:r>
            <a:r>
              <a:rPr lang="en-US" sz="4400" dirty="0" smtClean="0"/>
              <a:t>TNC</a:t>
            </a:r>
            <a:endParaRPr lang="en-US" dirty="0"/>
          </a:p>
        </p:txBody>
      </p:sp>
      <p:sp>
        <p:nvSpPr>
          <p:cNvPr id="3" name="Content Placeholder 2"/>
          <p:cNvSpPr>
            <a:spLocks noGrp="1"/>
          </p:cNvSpPr>
          <p:nvPr>
            <p:ph idx="1"/>
          </p:nvPr>
        </p:nvSpPr>
        <p:spPr/>
        <p:txBody>
          <a:bodyPr>
            <a:normAutofit/>
          </a:bodyPr>
          <a:lstStyle/>
          <a:p>
            <a:r>
              <a:rPr lang="en-US" sz="3600" dirty="0" smtClean="0"/>
              <a:t>A company that provides </a:t>
            </a:r>
            <a:r>
              <a:rPr lang="en-US" sz="3600" dirty="0"/>
              <a:t>transportation services using </a:t>
            </a:r>
            <a:r>
              <a:rPr lang="en-US" sz="3600" dirty="0">
                <a:solidFill>
                  <a:srgbClr val="3D9085"/>
                </a:solidFill>
              </a:rPr>
              <a:t>digital technologies </a:t>
            </a:r>
            <a:r>
              <a:rPr lang="en-US" sz="3600" dirty="0"/>
              <a:t>that connect passengers to drivers who use their </a:t>
            </a:r>
            <a:r>
              <a:rPr lang="en-US" sz="3600" dirty="0">
                <a:solidFill>
                  <a:srgbClr val="3D9085"/>
                </a:solidFill>
              </a:rPr>
              <a:t>personal vehicles </a:t>
            </a:r>
            <a:r>
              <a:rPr lang="en-US" sz="3600" dirty="0"/>
              <a:t>to </a:t>
            </a:r>
            <a:r>
              <a:rPr lang="en-US" sz="3600" dirty="0" smtClean="0"/>
              <a:t>provide </a:t>
            </a:r>
            <a:r>
              <a:rPr lang="en-US" sz="3600" dirty="0" smtClean="0">
                <a:solidFill>
                  <a:srgbClr val="3D9085"/>
                </a:solidFill>
              </a:rPr>
              <a:t>prearranged</a:t>
            </a:r>
            <a:r>
              <a:rPr lang="en-US" sz="3600" dirty="0" smtClean="0"/>
              <a:t> rides</a:t>
            </a:r>
            <a:r>
              <a:rPr lang="en-US" dirty="0" smtClean="0"/>
              <a:t> </a:t>
            </a:r>
          </a:p>
          <a:p>
            <a:pPr marL="0" indent="0">
              <a:buNone/>
            </a:pPr>
            <a:endParaRPr lang="en-US" dirty="0" smtClean="0"/>
          </a:p>
        </p:txBody>
      </p:sp>
      <p:grpSp>
        <p:nvGrpSpPr>
          <p:cNvPr id="8" name="Group 7"/>
          <p:cNvGrpSpPr/>
          <p:nvPr/>
        </p:nvGrpSpPr>
        <p:grpSpPr>
          <a:xfrm>
            <a:off x="-83820" y="5665631"/>
            <a:ext cx="9227820" cy="1259480"/>
            <a:chOff x="-83820" y="5665631"/>
            <a:chExt cx="9227820" cy="1259480"/>
          </a:xfrm>
        </p:grpSpPr>
        <p:grpSp>
          <p:nvGrpSpPr>
            <p:cNvPr id="6" name="Group 5"/>
            <p:cNvGrpSpPr/>
            <p:nvPr/>
          </p:nvGrpSpPr>
          <p:grpSpPr>
            <a:xfrm>
              <a:off x="-83820" y="5665631"/>
              <a:ext cx="9227820" cy="1259480"/>
              <a:chOff x="987107" y="2680060"/>
              <a:chExt cx="9144000" cy="1259480"/>
            </a:xfrm>
          </p:grpSpPr>
          <p:pic>
            <p:nvPicPr>
              <p:cNvPr id="4" name="Picture 3"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5" name="Picture 4"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7"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954368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Next Steps</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dirty="0" smtClean="0"/>
              <a:t>Continued tracking state TNC bills</a:t>
            </a:r>
          </a:p>
          <a:p>
            <a:pPr marL="342900" lvl="1" indent="-342900">
              <a:buFont typeface="Arial"/>
              <a:buChar char="•"/>
            </a:pPr>
            <a:r>
              <a:rPr lang="en-US" dirty="0" smtClean="0"/>
              <a:t>Legal review </a:t>
            </a:r>
            <a:r>
              <a:rPr lang="en-US" dirty="0"/>
              <a:t>of Texas Code</a:t>
            </a:r>
          </a:p>
          <a:p>
            <a:pPr marL="342900" lvl="1" indent="-342900">
              <a:buFont typeface="Arial"/>
              <a:buChar char="•"/>
            </a:pPr>
            <a:r>
              <a:rPr lang="en-US" dirty="0" smtClean="0"/>
              <a:t>TNC v. taxi regulation</a:t>
            </a:r>
          </a:p>
          <a:p>
            <a:pPr marL="342900" lvl="1" indent="-342900">
              <a:buFont typeface="Arial"/>
              <a:buChar char="•"/>
            </a:pPr>
            <a:r>
              <a:rPr lang="en-US" dirty="0" smtClean="0"/>
              <a:t>More in-depth case studies</a:t>
            </a:r>
          </a:p>
          <a:p>
            <a:pPr marL="742950" lvl="2" indent="-342900"/>
            <a:r>
              <a:rPr lang="en-US" dirty="0" smtClean="0"/>
              <a:t>Transit partnerships</a:t>
            </a:r>
          </a:p>
          <a:p>
            <a:pPr marL="742950" lvl="2" indent="-342900"/>
            <a:r>
              <a:rPr lang="en-US" dirty="0"/>
              <a:t>Suburban </a:t>
            </a:r>
            <a:r>
              <a:rPr lang="en-US" dirty="0" smtClean="0"/>
              <a:t>application</a:t>
            </a:r>
            <a:endParaRPr lang="en-US" dirty="0"/>
          </a:p>
          <a:p>
            <a:pPr marL="742950" lvl="2" indent="-342900"/>
            <a:r>
              <a:rPr lang="en-US" dirty="0" smtClean="0"/>
              <a:t>Rural application</a:t>
            </a:r>
          </a:p>
          <a:p>
            <a:pPr marL="742950" lvl="2" indent="-342900"/>
            <a:endParaRPr lang="en-US" dirty="0" smtClean="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86961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dirty="0" smtClean="0"/>
              <a:t>Ride sourcing, not ride sharing.</a:t>
            </a:r>
            <a:endParaRPr lang="en-US" dirty="0"/>
          </a:p>
        </p:txBody>
      </p:sp>
      <p:sp>
        <p:nvSpPr>
          <p:cNvPr id="3" name="Content Placeholder 2"/>
          <p:cNvSpPr>
            <a:spLocks noGrp="1"/>
          </p:cNvSpPr>
          <p:nvPr>
            <p:ph idx="1"/>
          </p:nvPr>
        </p:nvSpPr>
        <p:spPr/>
        <p:txBody>
          <a:bodyPr>
            <a:normAutofit/>
          </a:bodyPr>
          <a:lstStyle/>
          <a:p>
            <a:r>
              <a:rPr lang="en-US" dirty="0"/>
              <a:t>TNCs’ </a:t>
            </a:r>
            <a:r>
              <a:rPr lang="en-US" dirty="0" smtClean="0"/>
              <a:t>primary service </a:t>
            </a:r>
            <a:r>
              <a:rPr lang="en-US" dirty="0"/>
              <a:t>is </a:t>
            </a:r>
            <a:r>
              <a:rPr lang="en-US" dirty="0" smtClean="0"/>
              <a:t>ride sourcing</a:t>
            </a:r>
            <a:endParaRPr lang="en-US" dirty="0"/>
          </a:p>
          <a:p>
            <a:r>
              <a:rPr lang="en-US" dirty="0" smtClean="0"/>
              <a:t>R</a:t>
            </a:r>
            <a:r>
              <a:rPr lang="en-US" sz="3600" dirty="0" smtClean="0"/>
              <a:t>ide sharing is </a:t>
            </a:r>
            <a:r>
              <a:rPr lang="en-US" dirty="0" smtClean="0"/>
              <a:t>carpooling</a:t>
            </a:r>
          </a:p>
          <a:p>
            <a:r>
              <a:rPr lang="en-US" dirty="0" smtClean="0"/>
              <a:t>TNCs do offer shared options</a:t>
            </a:r>
          </a:p>
          <a:p>
            <a:pPr lvl="1"/>
            <a:r>
              <a:rPr lang="en-US" dirty="0" err="1" smtClean="0"/>
              <a:t>UberPOOL</a:t>
            </a:r>
            <a:endParaRPr lang="en-US" dirty="0"/>
          </a:p>
          <a:p>
            <a:pPr lvl="1"/>
            <a:r>
              <a:rPr lang="en-US" dirty="0" err="1" smtClean="0"/>
              <a:t>LyftLine</a:t>
            </a:r>
            <a:endParaRPr lang="en-US" dirty="0" smtClean="0"/>
          </a:p>
          <a:p>
            <a:pPr lvl="1"/>
            <a:r>
              <a:rPr lang="en-US" dirty="0" smtClean="0"/>
              <a:t>Split</a:t>
            </a:r>
          </a:p>
          <a:p>
            <a:pPr marL="0" indent="0">
              <a:buNone/>
            </a:pP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74585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b="0" dirty="0"/>
              <a:t> </a:t>
            </a:r>
            <a:r>
              <a:rPr lang="en-US" sz="4400"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2012 – Uber</a:t>
            </a:r>
            <a:r>
              <a:rPr lang="en-US" dirty="0"/>
              <a:t>, Lyft and Sidecar </a:t>
            </a:r>
            <a:r>
              <a:rPr lang="en-US" dirty="0" smtClean="0"/>
              <a:t>begin offering services</a:t>
            </a:r>
          </a:p>
          <a:p>
            <a:r>
              <a:rPr lang="en-US" dirty="0" smtClean="0"/>
              <a:t>2014 </a:t>
            </a:r>
            <a:r>
              <a:rPr lang="en-US" dirty="0"/>
              <a:t>– </a:t>
            </a:r>
            <a:r>
              <a:rPr lang="en-US" dirty="0" smtClean="0"/>
              <a:t>Colorado passes </a:t>
            </a:r>
            <a:r>
              <a:rPr lang="en-US" dirty="0"/>
              <a:t>first </a:t>
            </a:r>
            <a:r>
              <a:rPr lang="en-US" dirty="0" smtClean="0"/>
              <a:t>TNC </a:t>
            </a:r>
            <a:r>
              <a:rPr lang="en-US" dirty="0"/>
              <a:t>law</a:t>
            </a:r>
          </a:p>
          <a:p>
            <a:r>
              <a:rPr lang="en-US" dirty="0" smtClean="0"/>
              <a:t>2016 (August)</a:t>
            </a:r>
          </a:p>
          <a:p>
            <a:pPr lvl="1"/>
            <a:r>
              <a:rPr lang="en-US" dirty="0" smtClean="0"/>
              <a:t>TNCs operate in 48 states</a:t>
            </a:r>
          </a:p>
          <a:p>
            <a:pPr lvl="1"/>
            <a:r>
              <a:rPr lang="en-US" dirty="0"/>
              <a:t>Laws passed in </a:t>
            </a:r>
            <a:r>
              <a:rPr lang="en-US" dirty="0" smtClean="0"/>
              <a:t>40 states (Includes DC)</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8806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State-Level TNC Legislation </a:t>
            </a:r>
          </a:p>
        </p:txBody>
      </p:sp>
      <p:sp>
        <p:nvSpPr>
          <p:cNvPr id="3" name="Content Placeholder 2"/>
          <p:cNvSpPr>
            <a:spLocks noGrp="1"/>
          </p:cNvSpPr>
          <p:nvPr>
            <p:ph idx="1"/>
          </p:nvPr>
        </p:nvSpPr>
        <p:spPr/>
        <p:txBody>
          <a:bodyPr/>
          <a:lstStyle/>
          <a:p>
            <a:endParaRPr lang="en-US" dirty="0" smtClean="0"/>
          </a:p>
          <a:p>
            <a:pPr marL="0" indent="0">
              <a:buNone/>
            </a:pPr>
            <a:r>
              <a:rPr lang="en-US" sz="2400" dirty="0" smtClean="0"/>
              <a:t>	http</a:t>
            </a:r>
            <a:r>
              <a:rPr lang="en-US" sz="2400" dirty="0"/>
              <a:t>://tti.tamu.edu/policy/technology/tnc-legislation/ </a:t>
            </a:r>
          </a:p>
          <a:p>
            <a:endParaRPr lang="en-US" dirty="0" smtClean="0"/>
          </a:p>
          <a:p>
            <a:endParaRPr lang="en-US" dirty="0" smtClean="0"/>
          </a:p>
          <a:p>
            <a:endParaRPr lang="en-US" dirty="0" smtClean="0"/>
          </a:p>
        </p:txBody>
      </p:sp>
      <p:pic>
        <p:nvPicPr>
          <p:cNvPr id="5" name="Picture 4">
            <a:hlinkClick r:id="rId3"/>
          </p:cNvPr>
          <p:cNvPicPr>
            <a:picLocks noChangeAspect="1"/>
          </p:cNvPicPr>
          <p:nvPr/>
        </p:nvPicPr>
        <p:blipFill>
          <a:blip r:embed="rId4"/>
          <a:stretch>
            <a:fillRect/>
          </a:stretch>
        </p:blipFill>
        <p:spPr>
          <a:xfrm>
            <a:off x="895350" y="1807496"/>
            <a:ext cx="7353300" cy="4041277"/>
          </a:xfrm>
          <a:prstGeom prst="rect">
            <a:avLst/>
          </a:prstGeom>
        </p:spPr>
      </p:pic>
      <p:grpSp>
        <p:nvGrpSpPr>
          <p:cNvPr id="6" name="Group 5"/>
          <p:cNvGrpSpPr/>
          <p:nvPr/>
        </p:nvGrpSpPr>
        <p:grpSpPr>
          <a:xfrm>
            <a:off x="-83820" y="5665631"/>
            <a:ext cx="9227820" cy="1259480"/>
            <a:chOff x="-83820" y="5665631"/>
            <a:chExt cx="9227820" cy="1259480"/>
          </a:xfrm>
        </p:grpSpPr>
        <p:grpSp>
          <p:nvGrpSpPr>
            <p:cNvPr id="7" name="Group 6"/>
            <p:cNvGrpSpPr/>
            <p:nvPr/>
          </p:nvGrpSpPr>
          <p:grpSpPr>
            <a:xfrm>
              <a:off x="-83820" y="5665631"/>
              <a:ext cx="9227820" cy="1259480"/>
              <a:chOff x="987107" y="2680060"/>
              <a:chExt cx="9144000" cy="1259480"/>
            </a:xfrm>
          </p:grpSpPr>
          <p:pic>
            <p:nvPicPr>
              <p:cNvPr id="9" name="Picture 8" descr="Passport:Active Jobs:TTI411-PRC site (316):Docs:Title Bar.png"/>
              <p:cNvPicPr/>
              <p:nvPr/>
            </p:nvPicPr>
            <p:blipFill>
              <a:blip r:embed="rId5">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10" name="Picture 9" descr="Passport:Art:Logos:TTI logos:2012 TTI logo files:Ai:TTI-RGB.a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8"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27820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Areas in TNC Laws</a:t>
            </a:r>
            <a:endParaRPr lang="en-US" dirty="0"/>
          </a:p>
        </p:txBody>
      </p:sp>
      <p:sp>
        <p:nvSpPr>
          <p:cNvPr id="3" name="Content Placeholder 2"/>
          <p:cNvSpPr>
            <a:spLocks noGrp="1"/>
          </p:cNvSpPr>
          <p:nvPr>
            <p:ph idx="1"/>
          </p:nvPr>
        </p:nvSpPr>
        <p:spPr>
          <a:xfrm>
            <a:off x="457200" y="1417638"/>
            <a:ext cx="8229600" cy="4680206"/>
          </a:xfrm>
        </p:spPr>
        <p:txBody>
          <a:bodyPr>
            <a:normAutofit lnSpcReduction="10000"/>
          </a:bodyPr>
          <a:lstStyle/>
          <a:p>
            <a:r>
              <a:rPr lang="en-US" dirty="0" smtClean="0"/>
              <a:t>7 Policy Areas, 31 </a:t>
            </a:r>
            <a:r>
              <a:rPr lang="en-US" dirty="0"/>
              <a:t>P</a:t>
            </a:r>
            <a:r>
              <a:rPr lang="en-US" dirty="0" smtClean="0"/>
              <a:t>olicies</a:t>
            </a:r>
          </a:p>
          <a:p>
            <a:pPr lvl="1"/>
            <a:r>
              <a:rPr lang="en-US" dirty="0" smtClean="0"/>
              <a:t>Permits </a:t>
            </a:r>
            <a:r>
              <a:rPr lang="en-US" dirty="0"/>
              <a:t>and </a:t>
            </a:r>
            <a:r>
              <a:rPr lang="en-US" dirty="0" smtClean="0"/>
              <a:t>fees</a:t>
            </a:r>
            <a:endParaRPr lang="en-US" dirty="0"/>
          </a:p>
          <a:p>
            <a:pPr lvl="1"/>
            <a:r>
              <a:rPr lang="en-US" dirty="0" smtClean="0"/>
              <a:t>Insurance </a:t>
            </a:r>
            <a:r>
              <a:rPr lang="en-US" dirty="0"/>
              <a:t>and </a:t>
            </a:r>
            <a:r>
              <a:rPr lang="en-US" dirty="0" smtClean="0"/>
              <a:t>financial responsibility</a:t>
            </a:r>
            <a:endParaRPr lang="en-US" dirty="0"/>
          </a:p>
          <a:p>
            <a:pPr lvl="1"/>
            <a:r>
              <a:rPr lang="en-US" dirty="0" smtClean="0"/>
              <a:t>Driver </a:t>
            </a:r>
            <a:r>
              <a:rPr lang="en-US" dirty="0"/>
              <a:t>and </a:t>
            </a:r>
            <a:r>
              <a:rPr lang="en-US" dirty="0" smtClean="0"/>
              <a:t>vehicle requirements</a:t>
            </a:r>
            <a:endParaRPr lang="en-US" dirty="0"/>
          </a:p>
          <a:p>
            <a:pPr lvl="1"/>
            <a:r>
              <a:rPr lang="en-US" dirty="0" smtClean="0"/>
              <a:t>Operational requirements</a:t>
            </a:r>
            <a:endParaRPr lang="en-US" dirty="0"/>
          </a:p>
          <a:p>
            <a:pPr lvl="1"/>
            <a:r>
              <a:rPr lang="en-US" dirty="0" smtClean="0"/>
              <a:t>Passenger protections</a:t>
            </a:r>
            <a:endParaRPr lang="en-US" dirty="0"/>
          </a:p>
          <a:p>
            <a:pPr lvl="1"/>
            <a:r>
              <a:rPr lang="en-US" dirty="0" smtClean="0"/>
              <a:t>Data reporting</a:t>
            </a:r>
            <a:endParaRPr lang="en-US" dirty="0"/>
          </a:p>
          <a:p>
            <a:pPr lvl="1"/>
            <a:r>
              <a:rPr lang="en-US" dirty="0" smtClean="0"/>
              <a:t>Regulatory </a:t>
            </a:r>
            <a:r>
              <a:rPr lang="en-US" dirty="0"/>
              <a:t>and rule-making </a:t>
            </a:r>
            <a:r>
              <a:rPr lang="en-US" dirty="0" smtClean="0"/>
              <a:t>authority</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54148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Policies in State TNC Laws</a:t>
            </a:r>
            <a:endParaRPr lang="en-US" dirty="0"/>
          </a:p>
        </p:txBody>
      </p:sp>
      <p:sp>
        <p:nvSpPr>
          <p:cNvPr id="3" name="Content Placeholder 2"/>
          <p:cNvSpPr>
            <a:spLocks noGrp="1"/>
          </p:cNvSpPr>
          <p:nvPr>
            <p:ph idx="1"/>
          </p:nvPr>
        </p:nvSpPr>
        <p:spPr/>
        <p:txBody>
          <a:bodyPr/>
          <a:lstStyle/>
          <a:p>
            <a:pPr marL="0" indent="0">
              <a:buNone/>
            </a:pPr>
            <a:r>
              <a:rPr lang="en-US" dirty="0" smtClean="0"/>
              <a:t>Out of 31 policies reviewed: </a:t>
            </a:r>
          </a:p>
          <a:p>
            <a:r>
              <a:rPr lang="en-US" dirty="0" smtClean="0"/>
              <a:t>No state included every policy</a:t>
            </a:r>
          </a:p>
          <a:p>
            <a:r>
              <a:rPr lang="en-US" dirty="0" smtClean="0"/>
              <a:t>Nevada has 24 (most)</a:t>
            </a:r>
          </a:p>
          <a:p>
            <a:r>
              <a:rPr lang="en-US" dirty="0" smtClean="0"/>
              <a:t>Texas has 4 (insurance)</a:t>
            </a:r>
          </a:p>
          <a:p>
            <a:r>
              <a:rPr lang="en-US" dirty="0" smtClean="0"/>
              <a:t>Washington has 3 (fewest)</a:t>
            </a:r>
          </a:p>
          <a:p>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076762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a:t>
            </a:r>
            <a:r>
              <a:rPr lang="en-US" dirty="0"/>
              <a:t>C</a:t>
            </a:r>
            <a:r>
              <a:rPr lang="en-US" dirty="0" smtClean="0"/>
              <a:t>ommon State Policies</a:t>
            </a:r>
            <a:endParaRPr lang="en-US" dirty="0"/>
          </a:p>
        </p:txBody>
      </p:sp>
      <p:sp>
        <p:nvSpPr>
          <p:cNvPr id="3" name="Content Placeholder 2"/>
          <p:cNvSpPr>
            <a:spLocks noGrp="1"/>
          </p:cNvSpPr>
          <p:nvPr>
            <p:ph idx="1"/>
          </p:nvPr>
        </p:nvSpPr>
        <p:spPr>
          <a:xfrm>
            <a:off x="457200" y="1643097"/>
            <a:ext cx="8420100" cy="4680206"/>
          </a:xfrm>
        </p:spPr>
        <p:txBody>
          <a:bodyPr>
            <a:normAutofit/>
          </a:bodyPr>
          <a:lstStyle/>
          <a:p>
            <a:r>
              <a:rPr lang="en-US" dirty="0" smtClean="0"/>
              <a:t>Define companies as TNCs (30 states)</a:t>
            </a:r>
            <a:endParaRPr lang="en-US" dirty="0"/>
          </a:p>
          <a:p>
            <a:r>
              <a:rPr lang="en-US" dirty="0" smtClean="0"/>
              <a:t>Requirements for:</a:t>
            </a:r>
          </a:p>
          <a:p>
            <a:pPr lvl="1"/>
            <a:r>
              <a:rPr lang="en-US" dirty="0" smtClean="0"/>
              <a:t>Insurance (35 states)</a:t>
            </a:r>
          </a:p>
          <a:p>
            <a:pPr lvl="1"/>
            <a:r>
              <a:rPr lang="en-US" dirty="0" smtClean="0"/>
              <a:t>Minimum driver age, license, registration (30 states)</a:t>
            </a:r>
          </a:p>
          <a:p>
            <a:pPr lvl="1"/>
            <a:r>
              <a:rPr lang="en-US" dirty="0" smtClean="0"/>
              <a:t>Background check (30 states)</a:t>
            </a:r>
          </a:p>
          <a:p>
            <a:pPr lvl="1"/>
            <a:r>
              <a:rPr lang="en-US" dirty="0"/>
              <a:t>R</a:t>
            </a:r>
            <a:r>
              <a:rPr lang="en-US" dirty="0" smtClean="0"/>
              <a:t>ates and fares disclosure (27 states)</a:t>
            </a:r>
            <a:endParaRPr lang="en-US" dirty="0"/>
          </a:p>
        </p:txBody>
      </p:sp>
      <p:grpSp>
        <p:nvGrpSpPr>
          <p:cNvPr id="4" name="Group 3"/>
          <p:cNvGrpSpPr/>
          <p:nvPr/>
        </p:nvGrpSpPr>
        <p:grpSpPr>
          <a:xfrm>
            <a:off x="-83820" y="5665631"/>
            <a:ext cx="9227820" cy="1259480"/>
            <a:chOff x="-83820" y="5665631"/>
            <a:chExt cx="9227820" cy="1259480"/>
          </a:xfrm>
        </p:grpSpPr>
        <p:grpSp>
          <p:nvGrpSpPr>
            <p:cNvPr id="5" name="Group 4"/>
            <p:cNvGrpSpPr/>
            <p:nvPr/>
          </p:nvGrpSpPr>
          <p:grpSpPr>
            <a:xfrm>
              <a:off x="-83820" y="5665631"/>
              <a:ext cx="9227820" cy="1259480"/>
              <a:chOff x="987107" y="2680060"/>
              <a:chExt cx="9144000" cy="1259480"/>
            </a:xfrm>
          </p:grpSpPr>
          <p:pic>
            <p:nvPicPr>
              <p:cNvPr id="7" name="Picture 6" descr="Passport:Active Jobs:TTI411-PRC site (316):Docs:Title Bar.png"/>
              <p:cNvPicPr/>
              <p:nvPr/>
            </p:nvPicPr>
            <p:blipFill>
              <a:blip r:embed="rId3">
                <a:extLst>
                  <a:ext uri="{28A0092B-C50C-407E-A947-70E740481C1C}">
                    <a14:useLocalDpi xmlns:a14="http://schemas.microsoft.com/office/drawing/2010/main" val="0"/>
                  </a:ext>
                </a:extLst>
              </a:blip>
              <a:srcRect/>
              <a:stretch>
                <a:fillRect/>
              </a:stretch>
            </p:blipFill>
            <p:spPr bwMode="auto">
              <a:xfrm>
                <a:off x="987107" y="2887345"/>
                <a:ext cx="9144000" cy="1052195"/>
              </a:xfrm>
              <a:prstGeom prst="rect">
                <a:avLst/>
              </a:prstGeom>
              <a:noFill/>
              <a:ln>
                <a:noFill/>
              </a:ln>
            </p:spPr>
          </p:pic>
          <p:pic>
            <p:nvPicPr>
              <p:cNvPr id="8" name="Picture 7" descr="Passport:Art:Logos:TTI logos:2012 TTI logo files:Ai:TTI-RGB.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345" y="2680060"/>
                <a:ext cx="1751965" cy="1215390"/>
              </a:xfrm>
              <a:prstGeom prst="rect">
                <a:avLst/>
              </a:prstGeom>
              <a:noFill/>
              <a:ln>
                <a:noFill/>
              </a:ln>
            </p:spPr>
          </p:pic>
        </p:grpSp>
        <p:sp>
          <p:nvSpPr>
            <p:cNvPr id="6" name="Text Box 105"/>
            <p:cNvSpPr txBox="1">
              <a:spLocks noChangeArrowheads="1"/>
            </p:cNvSpPr>
            <p:nvPr/>
          </p:nvSpPr>
          <p:spPr bwMode="auto">
            <a:xfrm>
              <a:off x="6963728" y="6487451"/>
              <a:ext cx="1818475" cy="195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400"/>
                </a:lnSpc>
                <a:spcBef>
                  <a:spcPts val="0"/>
                </a:spcBef>
                <a:spcAft>
                  <a:spcPts val="0"/>
                </a:spcAft>
              </a:pPr>
              <a:r>
                <a:rPr lang="en-US" sz="1400" b="1" spc="10" dirty="0">
                  <a:solidFill>
                    <a:srgbClr val="231F20"/>
                  </a:solidFill>
                  <a:effectLst/>
                  <a:latin typeface="Calibri"/>
                  <a:ea typeface="Calibri"/>
                  <a:cs typeface="Times New Roman"/>
                </a:rPr>
                <a:t>   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i</a:t>
              </a:r>
              <a:r>
                <a:rPr lang="en-US" sz="1400" b="1" spc="-25"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t</a:t>
              </a:r>
              <a:r>
                <a:rPr lang="en-US" sz="1400" b="1" spc="-10" dirty="0">
                  <a:solidFill>
                    <a:srgbClr val="231F20"/>
                  </a:solidFill>
                  <a:effectLst/>
                  <a:latin typeface="Calibri"/>
                  <a:ea typeface="Calibri"/>
                  <a:cs typeface="Times New Roman"/>
                </a:rPr>
                <a:t>am</a:t>
              </a:r>
              <a:r>
                <a:rPr lang="en-US" sz="1400" b="1" spc="-5" dirty="0">
                  <a:solidFill>
                    <a:srgbClr val="231F20"/>
                  </a:solidFill>
                  <a:effectLst/>
                  <a:latin typeface="Calibri"/>
                  <a:ea typeface="Calibri"/>
                  <a:cs typeface="Times New Roman"/>
                </a:rPr>
                <a:t>u</a:t>
              </a:r>
              <a:r>
                <a:rPr lang="en-US" sz="1400" b="1" spc="-10" dirty="0">
                  <a:solidFill>
                    <a:srgbClr val="231F20"/>
                  </a:solidFill>
                  <a:effectLst/>
                  <a:latin typeface="Calibri"/>
                  <a:ea typeface="Calibri"/>
                  <a:cs typeface="Times New Roman"/>
                </a:rPr>
                <a:t>.</a:t>
              </a:r>
              <a:r>
                <a:rPr lang="en-US" sz="1400" b="1" dirty="0">
                  <a:solidFill>
                    <a:srgbClr val="231F20"/>
                  </a:solidFill>
                  <a:effectLst/>
                  <a:latin typeface="Calibri"/>
                  <a:ea typeface="Calibri"/>
                  <a:cs typeface="Times New Roman"/>
                </a:rPr>
                <a:t>e</a:t>
              </a:r>
              <a:r>
                <a:rPr lang="en-US" sz="1400" b="1" spc="-10" dirty="0">
                  <a:solidFill>
                    <a:srgbClr val="231F20"/>
                  </a:solidFill>
                  <a:effectLst/>
                  <a:latin typeface="Calibri"/>
                  <a:ea typeface="Calibri"/>
                  <a:cs typeface="Times New Roman"/>
                </a:rPr>
                <a:t>du</a:t>
              </a:r>
              <a:r>
                <a:rPr lang="en-US" sz="1400" b="1" spc="-35" dirty="0">
                  <a:solidFill>
                    <a:srgbClr val="231F20"/>
                  </a:solidFill>
                  <a:effectLst/>
                  <a:latin typeface="Calibri"/>
                  <a:ea typeface="Calibri"/>
                  <a:cs typeface="Times New Roman"/>
                </a:rPr>
                <a:t>/</a:t>
              </a:r>
              <a:r>
                <a:rPr lang="en-US" sz="1400" b="1" spc="-5" dirty="0">
                  <a:solidFill>
                    <a:srgbClr val="231F20"/>
                  </a:solidFill>
                  <a:effectLst/>
                  <a:latin typeface="Calibri"/>
                  <a:ea typeface="Calibri"/>
                  <a:cs typeface="Times New Roman"/>
                </a:rPr>
                <a:t>po</a:t>
              </a:r>
              <a:r>
                <a:rPr lang="en-US" sz="1400" b="1" spc="-10" dirty="0">
                  <a:solidFill>
                    <a:srgbClr val="231F20"/>
                  </a:solidFill>
                  <a:effectLst/>
                  <a:latin typeface="Calibri"/>
                  <a:ea typeface="Calibri"/>
                  <a:cs typeface="Times New Roman"/>
                </a:rPr>
                <a:t>li</a:t>
              </a:r>
              <a:r>
                <a:rPr lang="en-US" sz="1400" b="1" spc="25" dirty="0">
                  <a:solidFill>
                    <a:srgbClr val="231F20"/>
                  </a:solidFill>
                  <a:effectLst/>
                  <a:latin typeface="Calibri"/>
                  <a:ea typeface="Calibri"/>
                  <a:cs typeface="Times New Roman"/>
                </a:rPr>
                <a:t>c</a:t>
              </a:r>
              <a:r>
                <a:rPr lang="en-US" sz="1400" b="1" dirty="0">
                  <a:solidFill>
                    <a:srgbClr val="231F20"/>
                  </a:solidFill>
                  <a:effectLst/>
                  <a:latin typeface="Calibri"/>
                  <a:ea typeface="Calibri"/>
                  <a:cs typeface="Times New Roman"/>
                </a:rPr>
                <a:t>y</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4231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14206</TotalTime>
  <Words>2141</Words>
  <Application>Microsoft Office PowerPoint</Application>
  <PresentationFormat>On-screen Show (4:3)</PresentationFormat>
  <Paragraphs>316</Paragraphs>
  <Slides>30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Transportation Network Company Laws and Regulations </vt:lpstr>
      <vt:lpstr>Transportation Network Company Laws and Regulations </vt:lpstr>
      <vt:lpstr>  Defining a TNC</vt:lpstr>
      <vt:lpstr> Ride sourcing, not ride sharing.</vt:lpstr>
      <vt:lpstr>  Background</vt:lpstr>
      <vt:lpstr>State-Level TNC Legislation </vt:lpstr>
      <vt:lpstr>Policy Areas in TNC Laws</vt:lpstr>
      <vt:lpstr>Policies in State TNC Laws</vt:lpstr>
      <vt:lpstr>Most Common State Policies</vt:lpstr>
      <vt:lpstr>Permits and Fees</vt:lpstr>
      <vt:lpstr>Insurance &amp; Financial Responsibility</vt:lpstr>
      <vt:lpstr>Insurance &amp; Financial Responsibility</vt:lpstr>
      <vt:lpstr>Driver &amp; Vehicle Requirements</vt:lpstr>
      <vt:lpstr>Operational Requirements</vt:lpstr>
      <vt:lpstr>Passenger Protections</vt:lpstr>
      <vt:lpstr>Data Reporting</vt:lpstr>
      <vt:lpstr>Regulatory &amp; Rule-Making  Authority</vt:lpstr>
      <vt:lpstr>Texas City-Level TNC Ordinances</vt:lpstr>
      <vt:lpstr>Texas City-Level TNC Policies</vt:lpstr>
      <vt:lpstr>Background Checks in Cities</vt:lpstr>
      <vt:lpstr>New Developments in Texas</vt:lpstr>
      <vt:lpstr>Future Policy Considerations</vt:lpstr>
      <vt:lpstr> Map: http://tti.tamu.edu/policy/technology/tnc-legislation   Report: http://tti.tamu.edu/documents/PRC-2016-1.pdf </vt:lpstr>
      <vt:lpstr>Sources</vt:lpstr>
      <vt:lpstr>PowerPoint Presentation</vt:lpstr>
      <vt:lpstr>State-Level TNC Legislation </vt:lpstr>
      <vt:lpstr>Other TNC Services</vt:lpstr>
      <vt:lpstr>Context</vt:lpstr>
      <vt:lpstr>  Other For-Hire Definitions</vt:lpstr>
      <vt:lpstr>Research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Moran, Maarit</dc:creator>
  <cp:lastModifiedBy>Moran, Maarit</cp:lastModifiedBy>
  <cp:revision>202</cp:revision>
  <cp:lastPrinted>2016-08-29T03:35:25Z</cp:lastPrinted>
  <dcterms:created xsi:type="dcterms:W3CDTF">2013-11-12T16:31:53Z</dcterms:created>
  <dcterms:modified xsi:type="dcterms:W3CDTF">2016-08-31T16:14:02Z</dcterms:modified>
</cp:coreProperties>
</file>